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61" r:id="rId3"/>
    <p:sldId id="258" r:id="rId4"/>
    <p:sldId id="260" r:id="rId5"/>
    <p:sldId id="264" r:id="rId6"/>
    <p:sldId id="266" r:id="rId7"/>
    <p:sldId id="267" r:id="rId8"/>
    <p:sldId id="265" r:id="rId9"/>
    <p:sldId id="268" r:id="rId10"/>
    <p:sldId id="262" r:id="rId11"/>
    <p:sldId id="257" r:id="rId12"/>
    <p:sldId id="259" r:id="rId13"/>
    <p:sldId id="263" r:id="rId14"/>
    <p:sldId id="269"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64"/>
    <p:restoredTop sz="86425"/>
  </p:normalViewPr>
  <p:slideViewPr>
    <p:cSldViewPr snapToGrid="0" snapToObjects="1">
      <p:cViewPr varScale="1">
        <p:scale>
          <a:sx n="93" d="100"/>
          <a:sy n="93" d="100"/>
        </p:scale>
        <p:origin x="232" y="31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11/17/17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11/17/17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smtClean="0"/>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11/17/17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11/17/17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11/17/17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11/17/17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48A87A34-81AB-432B-8DAE-1953F412C126}" type="datetimeFigureOut">
              <a:rPr lang="en-US" dirty="0"/>
              <a:t>11/17/17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smtClean="0"/>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11/17/17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11/17/17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11/17/17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11/17/17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11/17/17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11/17/17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11/17/17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Drag picture to placeholder or click icon to add</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Drag picture to placeholder or click icon to add</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Drag picture to placeholder or click icon to add</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11/17/17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11/17/17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smtClean="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11/17/17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theme" Target="../theme/theme1.xml"/><Relationship Id="rId19"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48A87A34-81AB-432B-8DAE-1953F412C126}" type="datetimeFigureOut">
              <a:rPr lang="en-US" dirty="0"/>
              <a:pPr/>
              <a:t>11/17/17</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5003" y="1300786"/>
            <a:ext cx="11922826" cy="1953054"/>
          </a:xfrm>
        </p:spPr>
        <p:txBody>
          <a:bodyPr>
            <a:noAutofit/>
          </a:bodyPr>
          <a:lstStyle/>
          <a:p>
            <a:r>
              <a:rPr lang="en-US" sz="9600" dirty="0" smtClean="0"/>
              <a:t>Dietary Fatty acids</a:t>
            </a:r>
            <a:endParaRPr lang="en-US" sz="9600" dirty="0"/>
          </a:p>
        </p:txBody>
      </p:sp>
      <p:sp>
        <p:nvSpPr>
          <p:cNvPr id="3" name="Subtitle 2"/>
          <p:cNvSpPr>
            <a:spLocks noGrp="1"/>
          </p:cNvSpPr>
          <p:nvPr>
            <p:ph type="subTitle" idx="1"/>
          </p:nvPr>
        </p:nvSpPr>
        <p:spPr>
          <a:xfrm>
            <a:off x="1264124" y="3565567"/>
            <a:ext cx="8689976" cy="1371599"/>
          </a:xfrm>
        </p:spPr>
        <p:txBody>
          <a:bodyPr/>
          <a:lstStyle/>
          <a:p>
            <a:r>
              <a:rPr lang="en-US" sz="3200" dirty="0" smtClean="0">
                <a:solidFill>
                  <a:schemeClr val="tx1">
                    <a:lumMod val="95000"/>
                    <a:lumOff val="5000"/>
                  </a:schemeClr>
                </a:solidFill>
              </a:rPr>
              <a:t>By: Amy </a:t>
            </a:r>
            <a:r>
              <a:rPr lang="en-US" sz="3200" dirty="0" err="1" smtClean="0">
                <a:solidFill>
                  <a:schemeClr val="tx1">
                    <a:lumMod val="95000"/>
                    <a:lumOff val="5000"/>
                  </a:schemeClr>
                </a:solidFill>
              </a:rPr>
              <a:t>gerber-buchanan</a:t>
            </a:r>
            <a:endParaRPr lang="en-US" sz="3200" dirty="0" smtClean="0">
              <a:solidFill>
                <a:schemeClr val="tx1">
                  <a:lumMod val="95000"/>
                  <a:lumOff val="5000"/>
                </a:schemeClr>
              </a:solidFill>
            </a:endParaRPr>
          </a:p>
          <a:p>
            <a:r>
              <a:rPr lang="en-US" sz="2400" dirty="0" err="1" smtClean="0"/>
              <a:t>Nfs</a:t>
            </a:r>
            <a:r>
              <a:rPr lang="en-US" sz="2400" dirty="0" smtClean="0"/>
              <a:t> 230</a:t>
            </a:r>
            <a:endParaRPr lang="en-US" sz="2400" dirty="0"/>
          </a:p>
        </p:txBody>
      </p:sp>
    </p:spTree>
    <p:extLst>
      <p:ext uri="{BB962C8B-B14F-4D97-AF65-F5344CB8AC3E}">
        <p14:creationId xmlns:p14="http://schemas.microsoft.com/office/powerpoint/2010/main" val="6745099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5" y="-95003"/>
            <a:ext cx="10364451" cy="2309697"/>
          </a:xfrm>
        </p:spPr>
        <p:txBody>
          <a:bodyPr>
            <a:normAutofit/>
          </a:bodyPr>
          <a:lstStyle/>
          <a:p>
            <a:r>
              <a:rPr lang="en-US" sz="6000" dirty="0" smtClean="0"/>
              <a:t>WHAT IS THE PROBLEM?</a:t>
            </a:r>
            <a:endParaRPr lang="en-US" sz="6000" dirty="0"/>
          </a:p>
        </p:txBody>
      </p:sp>
      <p:sp>
        <p:nvSpPr>
          <p:cNvPr id="3" name="Content Placeholder 2"/>
          <p:cNvSpPr>
            <a:spLocks noGrp="1"/>
          </p:cNvSpPr>
          <p:nvPr>
            <p:ph sz="quarter" idx="13"/>
          </p:nvPr>
        </p:nvSpPr>
        <p:spPr>
          <a:xfrm>
            <a:off x="225631" y="1710048"/>
            <a:ext cx="11530940" cy="4845132"/>
          </a:xfrm>
        </p:spPr>
        <p:txBody>
          <a:bodyPr>
            <a:normAutofit fontScale="92500"/>
          </a:bodyPr>
          <a:lstStyle/>
          <a:p>
            <a:r>
              <a:rPr lang="en-US" sz="2800" dirty="0"/>
              <a:t>Western diet pattern is characterized by high total fat, saturated and trans fat, refined carbohydrate, and sodium</a:t>
            </a:r>
          </a:p>
          <a:p>
            <a:pPr lvl="0"/>
            <a:r>
              <a:rPr lang="en-US" sz="2800" dirty="0" smtClean="0"/>
              <a:t>Higher </a:t>
            </a:r>
            <a:r>
              <a:rPr lang="en-US" sz="2800" dirty="0"/>
              <a:t>intake of carbohydrates leads to increase of triglycerides, </a:t>
            </a:r>
            <a:r>
              <a:rPr lang="en-US" sz="2800" dirty="0" smtClean="0"/>
              <a:t>a reduction in HDL, and elevated </a:t>
            </a:r>
            <a:r>
              <a:rPr lang="en-US" sz="2800" dirty="0"/>
              <a:t>LDL, glucose, cholesterol, obesity, and inflammation</a:t>
            </a:r>
            <a:r>
              <a:rPr lang="en-US" sz="2800" dirty="0" smtClean="0"/>
              <a:t>.</a:t>
            </a:r>
            <a:endParaRPr lang="en-US" sz="2800" dirty="0"/>
          </a:p>
          <a:p>
            <a:pPr lvl="0"/>
            <a:r>
              <a:rPr lang="en-US" sz="2800" dirty="0"/>
              <a:t>Increased </a:t>
            </a:r>
            <a:r>
              <a:rPr lang="en-US" sz="2800" dirty="0" smtClean="0"/>
              <a:t>development </a:t>
            </a:r>
            <a:r>
              <a:rPr lang="en-US" sz="2800" dirty="0"/>
              <a:t>of cardiovascular disease, diabetes, and depression as well as emerging diseases such as, Alzheimer’s and dementia.</a:t>
            </a:r>
          </a:p>
          <a:p>
            <a:pPr lvl="0"/>
            <a:r>
              <a:rPr lang="en-US" sz="2800" dirty="0"/>
              <a:t>Individuals eat more than the recommendation allowance of SFA’s</a:t>
            </a:r>
          </a:p>
          <a:p>
            <a:endParaRPr lang="en-US" dirty="0"/>
          </a:p>
        </p:txBody>
      </p:sp>
    </p:spTree>
    <p:extLst>
      <p:ext uri="{BB962C8B-B14F-4D97-AF65-F5344CB8AC3E}">
        <p14:creationId xmlns:p14="http://schemas.microsoft.com/office/powerpoint/2010/main" val="2026383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5" y="273133"/>
            <a:ext cx="10364451" cy="1413164"/>
          </a:xfrm>
        </p:spPr>
        <p:txBody>
          <a:bodyPr>
            <a:normAutofit/>
          </a:bodyPr>
          <a:lstStyle/>
          <a:p>
            <a:r>
              <a:rPr lang="en-US" sz="6000" dirty="0" smtClean="0"/>
              <a:t>WHAT ARE FATTY ACIDS?</a:t>
            </a:r>
            <a:endParaRPr lang="en-US" sz="6000" dirty="0"/>
          </a:p>
        </p:txBody>
      </p:sp>
      <p:sp>
        <p:nvSpPr>
          <p:cNvPr id="3" name="Content Placeholder 2"/>
          <p:cNvSpPr>
            <a:spLocks noGrp="1"/>
          </p:cNvSpPr>
          <p:nvPr>
            <p:ph sz="quarter" idx="13"/>
          </p:nvPr>
        </p:nvSpPr>
        <p:spPr>
          <a:xfrm>
            <a:off x="225631" y="1543792"/>
            <a:ext cx="11637818" cy="5035138"/>
          </a:xfrm>
        </p:spPr>
        <p:txBody>
          <a:bodyPr>
            <a:normAutofit fontScale="85000" lnSpcReduction="20000"/>
          </a:bodyPr>
          <a:lstStyle/>
          <a:p>
            <a:pPr lvl="0"/>
            <a:r>
              <a:rPr lang="en-US" sz="3100" dirty="0" smtClean="0"/>
              <a:t>primary </a:t>
            </a:r>
            <a:r>
              <a:rPr lang="en-US" sz="3100" dirty="0"/>
              <a:t>role is to supply essential nutrition and support health body weight.</a:t>
            </a:r>
          </a:p>
          <a:p>
            <a:pPr lvl="0"/>
            <a:r>
              <a:rPr lang="en-US" sz="3100" dirty="0" smtClean="0"/>
              <a:t>calorically </a:t>
            </a:r>
            <a:r>
              <a:rPr lang="en-US" sz="3100" dirty="0"/>
              <a:t>dense macronutrients and are categorized by their saturation </a:t>
            </a:r>
            <a:r>
              <a:rPr lang="en-US" sz="3100" dirty="0" smtClean="0"/>
              <a:t>status.</a:t>
            </a:r>
          </a:p>
          <a:p>
            <a:pPr lvl="1"/>
            <a:r>
              <a:rPr lang="en-US" sz="3100" i="1" dirty="0" smtClean="0"/>
              <a:t>Dense </a:t>
            </a:r>
            <a:r>
              <a:rPr lang="en-US" sz="3100" i="1" dirty="0"/>
              <a:t>macronutrients</a:t>
            </a:r>
            <a:r>
              <a:rPr lang="en-US" sz="3100" dirty="0"/>
              <a:t>-The most energy dense containing certain numbers of calories. Fat contains 9 calories per gram, while carbohydrates and protein each contain 4 calories per gram.</a:t>
            </a:r>
          </a:p>
          <a:p>
            <a:pPr lvl="1"/>
            <a:r>
              <a:rPr lang="en-US" sz="3100" i="1" dirty="0"/>
              <a:t>Saturation Status</a:t>
            </a:r>
            <a:r>
              <a:rPr lang="en-US" sz="3100" dirty="0"/>
              <a:t>-Dictates the performance in food and cooking as well as the role in the body and impact</a:t>
            </a:r>
          </a:p>
          <a:p>
            <a:pPr lvl="0"/>
            <a:r>
              <a:rPr lang="en-US" sz="3100" dirty="0"/>
              <a:t>Fatty acids are influenced by other factors including sex, diet, health status, and </a:t>
            </a:r>
            <a:r>
              <a:rPr lang="en-US" sz="3100" dirty="0" smtClean="0"/>
              <a:t>genetics</a:t>
            </a:r>
            <a:endParaRPr lang="en-US" sz="3100" dirty="0"/>
          </a:p>
        </p:txBody>
      </p:sp>
    </p:spTree>
    <p:extLst>
      <p:ext uri="{BB962C8B-B14F-4D97-AF65-F5344CB8AC3E}">
        <p14:creationId xmlns:p14="http://schemas.microsoft.com/office/powerpoint/2010/main" val="178655774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5" y="106879"/>
            <a:ext cx="10364451" cy="1401288"/>
          </a:xfrm>
        </p:spPr>
        <p:txBody>
          <a:bodyPr>
            <a:normAutofit/>
          </a:bodyPr>
          <a:lstStyle/>
          <a:p>
            <a:r>
              <a:rPr lang="en-US" sz="6000" dirty="0" smtClean="0"/>
              <a:t>WHAT ARE FATTY ACIDS?</a:t>
            </a:r>
            <a:endParaRPr lang="en-US" sz="6000" dirty="0"/>
          </a:p>
        </p:txBody>
      </p:sp>
      <p:sp>
        <p:nvSpPr>
          <p:cNvPr id="3" name="Content Placeholder 2"/>
          <p:cNvSpPr>
            <a:spLocks noGrp="1"/>
          </p:cNvSpPr>
          <p:nvPr>
            <p:ph sz="quarter" idx="13"/>
          </p:nvPr>
        </p:nvSpPr>
        <p:spPr>
          <a:xfrm>
            <a:off x="178129" y="1508166"/>
            <a:ext cx="11590317" cy="4892634"/>
          </a:xfrm>
        </p:spPr>
        <p:txBody>
          <a:bodyPr>
            <a:noAutofit/>
          </a:bodyPr>
          <a:lstStyle/>
          <a:p>
            <a:pPr lvl="0"/>
            <a:r>
              <a:rPr lang="en-US" sz="2800" dirty="0" smtClean="0"/>
              <a:t>primarily </a:t>
            </a:r>
            <a:r>
              <a:rPr lang="en-US" sz="2800" dirty="0"/>
              <a:t>exist in foods in the triglyceride form and are consumed as a part of foods that contain other nutrients and dietary compounds which both have additive and synergistic effects on health.</a:t>
            </a:r>
          </a:p>
          <a:p>
            <a:pPr lvl="0"/>
            <a:r>
              <a:rPr lang="en-US" sz="2800" dirty="0"/>
              <a:t>Fatty acids are structured by both hydrocarbon chain length (short, medium, and long), how the bonds are positioned, and saturation status.</a:t>
            </a:r>
          </a:p>
          <a:p>
            <a:pPr lvl="0"/>
            <a:r>
              <a:rPr lang="en-US" sz="2800" dirty="0"/>
              <a:t>The function is determined not only by the length but whether they contain double </a:t>
            </a:r>
            <a:r>
              <a:rPr lang="en-US" sz="2800" dirty="0" smtClean="0"/>
              <a:t>bonds</a:t>
            </a:r>
            <a:r>
              <a:rPr lang="en-US" sz="2800" dirty="0"/>
              <a:t>.</a:t>
            </a:r>
          </a:p>
        </p:txBody>
      </p:sp>
    </p:spTree>
    <p:extLst>
      <p:ext uri="{BB962C8B-B14F-4D97-AF65-F5344CB8AC3E}">
        <p14:creationId xmlns:p14="http://schemas.microsoft.com/office/powerpoint/2010/main" val="160327226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5" y="1"/>
            <a:ext cx="10364451" cy="1294409"/>
          </a:xfrm>
        </p:spPr>
        <p:txBody>
          <a:bodyPr/>
          <a:lstStyle/>
          <a:p>
            <a:r>
              <a:rPr lang="en-US" sz="6000" dirty="0" smtClean="0"/>
              <a:t>Individual fatty acids</a:t>
            </a:r>
            <a:endParaRPr lang="en-US" sz="6000" dirty="0"/>
          </a:p>
        </p:txBody>
      </p:sp>
      <p:sp>
        <p:nvSpPr>
          <p:cNvPr id="3" name="Content Placeholder 2"/>
          <p:cNvSpPr>
            <a:spLocks noGrp="1"/>
          </p:cNvSpPr>
          <p:nvPr>
            <p:ph sz="quarter" idx="13"/>
          </p:nvPr>
        </p:nvSpPr>
        <p:spPr>
          <a:xfrm>
            <a:off x="-1" y="1294410"/>
            <a:ext cx="12089081" cy="5343896"/>
          </a:xfrm>
        </p:spPr>
        <p:txBody>
          <a:bodyPr>
            <a:normAutofit fontScale="85000" lnSpcReduction="10000"/>
          </a:bodyPr>
          <a:lstStyle/>
          <a:p>
            <a:pPr lvl="0"/>
            <a:r>
              <a:rPr lang="en-US" sz="3100" i="1" dirty="0"/>
              <a:t>n-3 polyunsaturated fatty acids (PUFA):</a:t>
            </a:r>
            <a:r>
              <a:rPr lang="en-US" sz="3100" dirty="0"/>
              <a:t> Are </a:t>
            </a:r>
            <a:r>
              <a:rPr lang="en-US" sz="3100" dirty="0" smtClean="0"/>
              <a:t>triglycerides </a:t>
            </a:r>
            <a:r>
              <a:rPr lang="en-US" sz="3200" dirty="0" smtClean="0"/>
              <a:t>with </a:t>
            </a:r>
            <a:r>
              <a:rPr lang="en-US" sz="3200" dirty="0"/>
              <a:t>two or more double bonds </a:t>
            </a:r>
            <a:r>
              <a:rPr lang="en-US" sz="3100" dirty="0" smtClean="0"/>
              <a:t>, liquid </a:t>
            </a:r>
            <a:r>
              <a:rPr lang="en-US" sz="3100" dirty="0"/>
              <a:t>at room temperature, and are usually referenced as oils. Daily Intake recommended 5%-10% energy. Provides lean protein, vitamins, and minerals. Most studied fatty acid of nutrition science. Low levels have been </a:t>
            </a:r>
            <a:r>
              <a:rPr lang="en-US" sz="3100" dirty="0" smtClean="0"/>
              <a:t>linked </a:t>
            </a:r>
            <a:r>
              <a:rPr lang="en-US" sz="3100" dirty="0"/>
              <a:t>to depression.</a:t>
            </a:r>
          </a:p>
          <a:p>
            <a:pPr lvl="1">
              <a:buFont typeface="Courier New" charset="0"/>
              <a:buChar char="o"/>
            </a:pPr>
            <a:r>
              <a:rPr lang="en-US" sz="2900" i="1" dirty="0" smtClean="0"/>
              <a:t> a-linolenic </a:t>
            </a:r>
            <a:r>
              <a:rPr lang="en-US" sz="2900" i="1" dirty="0"/>
              <a:t>acid (ALA)</a:t>
            </a:r>
            <a:r>
              <a:rPr lang="en-US" sz="2900" dirty="0"/>
              <a:t>-found in plant sourced foods, </a:t>
            </a:r>
            <a:r>
              <a:rPr lang="en-US" sz="2900" dirty="0" err="1"/>
              <a:t>eg</a:t>
            </a:r>
            <a:r>
              <a:rPr lang="en-US" sz="2900" dirty="0"/>
              <a:t>: walnuts</a:t>
            </a:r>
          </a:p>
          <a:p>
            <a:pPr lvl="1">
              <a:buFont typeface="Courier New" charset="0"/>
              <a:buChar char="o"/>
            </a:pPr>
            <a:r>
              <a:rPr lang="en-US" sz="2900" i="1" dirty="0" smtClean="0"/>
              <a:t> </a:t>
            </a:r>
            <a:r>
              <a:rPr lang="en-US" sz="2900" i="1" dirty="0" err="1" smtClean="0"/>
              <a:t>stearidonic</a:t>
            </a:r>
            <a:r>
              <a:rPr lang="en-US" sz="2900" i="1" dirty="0" smtClean="0"/>
              <a:t> </a:t>
            </a:r>
            <a:r>
              <a:rPr lang="en-US" sz="2900" i="1" dirty="0"/>
              <a:t>acid (SDA)</a:t>
            </a:r>
            <a:r>
              <a:rPr lang="en-US" sz="2900" dirty="0"/>
              <a:t>-GMO soybean oil</a:t>
            </a:r>
          </a:p>
          <a:p>
            <a:pPr lvl="1">
              <a:buFont typeface="Courier New" charset="0"/>
              <a:buChar char="o"/>
            </a:pPr>
            <a:r>
              <a:rPr lang="en-US" sz="2900" i="1" dirty="0" smtClean="0"/>
              <a:t> </a:t>
            </a:r>
            <a:r>
              <a:rPr lang="en-US" sz="2900" i="1" dirty="0" err="1" smtClean="0"/>
              <a:t>eicosapentaenoic</a:t>
            </a:r>
            <a:r>
              <a:rPr lang="en-US" sz="2900" i="1" dirty="0" smtClean="0"/>
              <a:t> </a:t>
            </a:r>
            <a:r>
              <a:rPr lang="en-US" sz="2900" i="1" dirty="0"/>
              <a:t>acid (EPA); </a:t>
            </a:r>
            <a:r>
              <a:rPr lang="en-US" sz="2900" i="1" dirty="0" err="1"/>
              <a:t>docosapentaenoic</a:t>
            </a:r>
            <a:r>
              <a:rPr lang="en-US" sz="2900" i="1" dirty="0"/>
              <a:t> acid (DPA); docosahexaenoic acid (DHA)-</a:t>
            </a:r>
            <a:r>
              <a:rPr lang="en-US" sz="2900" dirty="0"/>
              <a:t>all found in seafood and fish such as, salmon, sardines, tuna, and herring. EPA &amp; DHA has shown in clinical studies to reduce symptoms of rheumatoid arthritis.</a:t>
            </a:r>
          </a:p>
          <a:p>
            <a:endParaRPr lang="en-US" dirty="0"/>
          </a:p>
        </p:txBody>
      </p:sp>
    </p:spTree>
    <p:extLst>
      <p:ext uri="{BB962C8B-B14F-4D97-AF65-F5344CB8AC3E}">
        <p14:creationId xmlns:p14="http://schemas.microsoft.com/office/powerpoint/2010/main" val="45694929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5" y="451262"/>
            <a:ext cx="10364451" cy="1341911"/>
          </a:xfrm>
        </p:spPr>
        <p:txBody>
          <a:bodyPr>
            <a:normAutofit/>
          </a:bodyPr>
          <a:lstStyle/>
          <a:p>
            <a:r>
              <a:rPr lang="en-US" sz="6000" dirty="0"/>
              <a:t>Individual fatty acids</a:t>
            </a:r>
          </a:p>
        </p:txBody>
      </p:sp>
      <p:sp>
        <p:nvSpPr>
          <p:cNvPr id="3" name="Content Placeholder 2"/>
          <p:cNvSpPr>
            <a:spLocks noGrp="1"/>
          </p:cNvSpPr>
          <p:nvPr>
            <p:ph sz="quarter" idx="13"/>
          </p:nvPr>
        </p:nvSpPr>
        <p:spPr>
          <a:xfrm>
            <a:off x="154379" y="2173184"/>
            <a:ext cx="11602192" cy="4393870"/>
          </a:xfrm>
        </p:spPr>
        <p:txBody>
          <a:bodyPr/>
          <a:lstStyle/>
          <a:p>
            <a:pPr lvl="0"/>
            <a:r>
              <a:rPr lang="en-US" sz="3200" i="1" dirty="0"/>
              <a:t>n-6 polyunsaturated fatty acids (PUFA):</a:t>
            </a:r>
            <a:r>
              <a:rPr lang="en-US" sz="3200" dirty="0"/>
              <a:t> </a:t>
            </a:r>
            <a:r>
              <a:rPr lang="en-US" sz="3200" dirty="0" smtClean="0"/>
              <a:t>Daily </a:t>
            </a:r>
            <a:r>
              <a:rPr lang="en-US" sz="3200" dirty="0"/>
              <a:t>intake 0.6%-1.2% energy. Most highly consumed in Western diet.</a:t>
            </a:r>
          </a:p>
          <a:p>
            <a:pPr lvl="1">
              <a:buFont typeface="Courier New" charset="0"/>
              <a:buChar char="o"/>
            </a:pPr>
            <a:r>
              <a:rPr lang="en-US" sz="3200" i="1" dirty="0" smtClean="0"/>
              <a:t> linolenic </a:t>
            </a:r>
            <a:r>
              <a:rPr lang="en-US" sz="3200" i="1" dirty="0"/>
              <a:t>acid (LA)</a:t>
            </a:r>
            <a:r>
              <a:rPr lang="en-US" sz="3200" dirty="0"/>
              <a:t>-soybean, corn, and safflower oils</a:t>
            </a:r>
          </a:p>
          <a:p>
            <a:pPr lvl="1">
              <a:buFont typeface="Courier New" charset="0"/>
              <a:buChar char="o"/>
            </a:pPr>
            <a:r>
              <a:rPr lang="en-US" sz="3200" i="1" dirty="0" smtClean="0"/>
              <a:t> arachidonic </a:t>
            </a:r>
            <a:r>
              <a:rPr lang="en-US" sz="3200" i="1" dirty="0"/>
              <a:t>acid (ARA)-</a:t>
            </a:r>
            <a:r>
              <a:rPr lang="en-US" sz="3200" dirty="0"/>
              <a:t>meat, poultry, eggs</a:t>
            </a:r>
          </a:p>
          <a:p>
            <a:pPr lvl="1">
              <a:buFont typeface="Courier New" charset="0"/>
              <a:buChar char="o"/>
            </a:pPr>
            <a:r>
              <a:rPr lang="en-US" sz="3200" i="1" dirty="0" smtClean="0"/>
              <a:t> conjugated </a:t>
            </a:r>
            <a:r>
              <a:rPr lang="en-US" sz="3200" i="1" dirty="0"/>
              <a:t>linoleic acid (CLA)-</a:t>
            </a:r>
            <a:r>
              <a:rPr lang="en-US" sz="3200" dirty="0"/>
              <a:t>dairy</a:t>
            </a:r>
          </a:p>
          <a:p>
            <a:endParaRPr lang="en-US" dirty="0"/>
          </a:p>
        </p:txBody>
      </p:sp>
    </p:spTree>
    <p:extLst>
      <p:ext uri="{BB962C8B-B14F-4D97-AF65-F5344CB8AC3E}">
        <p14:creationId xmlns:p14="http://schemas.microsoft.com/office/powerpoint/2010/main" val="204094269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dirty="0"/>
              <a:t>Individual fatty acids</a:t>
            </a:r>
          </a:p>
        </p:txBody>
      </p:sp>
      <p:sp>
        <p:nvSpPr>
          <p:cNvPr id="3" name="Content Placeholder 2"/>
          <p:cNvSpPr>
            <a:spLocks noGrp="1"/>
          </p:cNvSpPr>
          <p:nvPr>
            <p:ph sz="quarter" idx="13"/>
          </p:nvPr>
        </p:nvSpPr>
        <p:spPr/>
        <p:txBody>
          <a:bodyPr>
            <a:normAutofit fontScale="85000" lnSpcReduction="10000"/>
          </a:bodyPr>
          <a:lstStyle/>
          <a:p>
            <a:pPr lvl="0"/>
            <a:r>
              <a:rPr lang="en-US" sz="3200" i="1" dirty="0"/>
              <a:t>monounsaturated fatty acid (MUFA):</a:t>
            </a:r>
            <a:r>
              <a:rPr lang="en-US" sz="3200" dirty="0"/>
              <a:t> Contains one double bond. Present in vegetables, nuts, seed oils, meats, and dairy products. Intake has been linked to reducing cholesterol, triglycerides and obesity, and increasing HDL cholesterol</a:t>
            </a:r>
          </a:p>
          <a:p>
            <a:pPr lvl="1">
              <a:buFont typeface="Courier New" charset="0"/>
              <a:buChar char="o"/>
            </a:pPr>
            <a:r>
              <a:rPr lang="en-US" sz="3200" i="1" dirty="0" smtClean="0"/>
              <a:t> oleic </a:t>
            </a:r>
            <a:r>
              <a:rPr lang="en-US" sz="3200" i="1" dirty="0"/>
              <a:t>acid</a:t>
            </a:r>
            <a:r>
              <a:rPr lang="en-US" sz="3200" dirty="0"/>
              <a:t>-olive oil, canola oil, beef tallow, lard, avocado, almonds. Most abundantly consumed fatty acid in the American diet.</a:t>
            </a:r>
          </a:p>
          <a:p>
            <a:endParaRPr lang="en-US" dirty="0"/>
          </a:p>
        </p:txBody>
      </p:sp>
    </p:spTree>
    <p:extLst>
      <p:ext uri="{BB962C8B-B14F-4D97-AF65-F5344CB8AC3E}">
        <p14:creationId xmlns:p14="http://schemas.microsoft.com/office/powerpoint/2010/main" val="77913065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5" y="1"/>
            <a:ext cx="10364451" cy="1805048"/>
          </a:xfrm>
        </p:spPr>
        <p:txBody>
          <a:bodyPr>
            <a:normAutofit/>
          </a:bodyPr>
          <a:lstStyle/>
          <a:p>
            <a:r>
              <a:rPr lang="en-US" sz="6000" dirty="0"/>
              <a:t>Individual fatty acids</a:t>
            </a:r>
          </a:p>
        </p:txBody>
      </p:sp>
      <p:sp>
        <p:nvSpPr>
          <p:cNvPr id="3" name="Content Placeholder 2"/>
          <p:cNvSpPr>
            <a:spLocks noGrp="1"/>
          </p:cNvSpPr>
          <p:nvPr>
            <p:ph sz="quarter" idx="13"/>
          </p:nvPr>
        </p:nvSpPr>
        <p:spPr>
          <a:xfrm>
            <a:off x="629392" y="1805049"/>
            <a:ext cx="10355283" cy="4785755"/>
          </a:xfrm>
        </p:spPr>
        <p:txBody>
          <a:bodyPr>
            <a:normAutofit/>
          </a:bodyPr>
          <a:lstStyle/>
          <a:p>
            <a:pPr lvl="0"/>
            <a:r>
              <a:rPr lang="en-US" sz="2800" i="1" dirty="0" smtClean="0"/>
              <a:t>saturated </a:t>
            </a:r>
            <a:r>
              <a:rPr lang="en-US" sz="2800" i="1" dirty="0"/>
              <a:t>fatty acid (SFA):</a:t>
            </a:r>
            <a:r>
              <a:rPr lang="en-US" sz="2800" dirty="0"/>
              <a:t> Are fully hydrogenated and contain no double bonds. </a:t>
            </a:r>
            <a:r>
              <a:rPr lang="en-US" sz="2800" dirty="0" smtClean="0"/>
              <a:t>exist </a:t>
            </a:r>
            <a:r>
              <a:rPr lang="en-US" sz="2800" dirty="0"/>
              <a:t>at room temperature in a solid state. Increases LDL </a:t>
            </a:r>
            <a:r>
              <a:rPr lang="en-US" sz="2800" dirty="0" smtClean="0"/>
              <a:t>&amp; HDL cholesterol </a:t>
            </a:r>
            <a:r>
              <a:rPr lang="en-US" sz="2800" dirty="0"/>
              <a:t>but lowers </a:t>
            </a:r>
            <a:r>
              <a:rPr lang="en-US" sz="2800" dirty="0" smtClean="0"/>
              <a:t>triglycerides. </a:t>
            </a:r>
            <a:r>
              <a:rPr lang="en-US" sz="2800" dirty="0"/>
              <a:t>Limit intake to reduce CVD risk.</a:t>
            </a:r>
          </a:p>
          <a:p>
            <a:pPr lvl="1">
              <a:buFont typeface="Courier New" charset="0"/>
              <a:buChar char="o"/>
            </a:pPr>
            <a:r>
              <a:rPr lang="en-US" sz="2600" i="1" dirty="0" smtClean="0"/>
              <a:t> palmitic </a:t>
            </a:r>
            <a:r>
              <a:rPr lang="en-US" sz="2600" i="1" dirty="0"/>
              <a:t>acid</a:t>
            </a:r>
            <a:r>
              <a:rPr lang="en-US" sz="2600" dirty="0"/>
              <a:t>-palm oil</a:t>
            </a:r>
          </a:p>
          <a:p>
            <a:pPr lvl="1">
              <a:buFont typeface="Courier New" charset="0"/>
              <a:buChar char="o"/>
            </a:pPr>
            <a:r>
              <a:rPr lang="en-US" sz="2600" i="1" dirty="0" smtClean="0"/>
              <a:t> stearic </a:t>
            </a:r>
            <a:r>
              <a:rPr lang="en-US" sz="2600" i="1" dirty="0"/>
              <a:t>acid</a:t>
            </a:r>
            <a:r>
              <a:rPr lang="en-US" sz="2600" dirty="0"/>
              <a:t>-fully hydrogenated by adding hydrogen atoms </a:t>
            </a:r>
            <a:r>
              <a:rPr lang="en-US" sz="2600" dirty="0" smtClean="0"/>
              <a:t>to unsaturated </a:t>
            </a:r>
            <a:r>
              <a:rPr lang="en-US" sz="2600" dirty="0"/>
              <a:t>bonds. vegetable oils, butter, processed foods, meat (lard, beef tallow</a:t>
            </a:r>
            <a:r>
              <a:rPr lang="en-US" sz="2600" dirty="0" smtClean="0"/>
              <a:t>)</a:t>
            </a:r>
            <a:endParaRPr lang="en-US" sz="2600" dirty="0"/>
          </a:p>
        </p:txBody>
      </p:sp>
    </p:spTree>
    <p:extLst>
      <p:ext uri="{BB962C8B-B14F-4D97-AF65-F5344CB8AC3E}">
        <p14:creationId xmlns:p14="http://schemas.microsoft.com/office/powerpoint/2010/main" val="193885165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5" y="201881"/>
            <a:ext cx="10364451" cy="1306285"/>
          </a:xfrm>
        </p:spPr>
        <p:txBody>
          <a:bodyPr>
            <a:normAutofit/>
          </a:bodyPr>
          <a:lstStyle/>
          <a:p>
            <a:r>
              <a:rPr lang="en-US" sz="6000" dirty="0"/>
              <a:t>Individual fatty acids</a:t>
            </a:r>
          </a:p>
        </p:txBody>
      </p:sp>
      <p:sp>
        <p:nvSpPr>
          <p:cNvPr id="3" name="Content Placeholder 2"/>
          <p:cNvSpPr>
            <a:spLocks noGrp="1"/>
          </p:cNvSpPr>
          <p:nvPr>
            <p:ph sz="quarter" idx="13"/>
          </p:nvPr>
        </p:nvSpPr>
        <p:spPr>
          <a:xfrm>
            <a:off x="368135" y="1508166"/>
            <a:ext cx="11317184" cy="4975761"/>
          </a:xfrm>
        </p:spPr>
        <p:txBody>
          <a:bodyPr>
            <a:normAutofit fontScale="92500"/>
          </a:bodyPr>
          <a:lstStyle/>
          <a:p>
            <a:pPr lvl="0"/>
            <a:r>
              <a:rPr lang="en-US" sz="2800" i="1" dirty="0"/>
              <a:t>trans-fatty acid (TFA): </a:t>
            </a:r>
            <a:r>
              <a:rPr lang="en-US" sz="2800" dirty="0"/>
              <a:t>Partial hydrogenation. Present in ruminant meat and milk fats. Found in baked goods, commercial pastries, cookies, and fast foods. FDA has labeling requirements for intake. Any intake increases CHD risk factors, adverse effects on blood lipids, increases in LDL cholesterol and decreases in HDL cholesterol, as well as in metabolic syndrome and diabetes risk. Intake should be kept as low as possible. Negative impacts on overall health. Replace TFA with PUFA’s</a:t>
            </a:r>
          </a:p>
          <a:p>
            <a:pPr lvl="1">
              <a:buFont typeface="Courier New" charset="0"/>
              <a:buChar char="o"/>
            </a:pPr>
            <a:r>
              <a:rPr lang="en-US" sz="2600" i="1" dirty="0" smtClean="0"/>
              <a:t> </a:t>
            </a:r>
            <a:r>
              <a:rPr lang="en-US" sz="2600" i="1" dirty="0" err="1" smtClean="0"/>
              <a:t>elaidic</a:t>
            </a:r>
            <a:r>
              <a:rPr lang="en-US" sz="2600" i="1" dirty="0" smtClean="0"/>
              <a:t> </a:t>
            </a:r>
            <a:r>
              <a:rPr lang="en-US" sz="2600" i="1" dirty="0"/>
              <a:t>acid</a:t>
            </a:r>
            <a:r>
              <a:rPr lang="en-US" sz="2600" dirty="0"/>
              <a:t>-partially hydrogenated vegetable oils</a:t>
            </a:r>
          </a:p>
          <a:p>
            <a:pPr lvl="1">
              <a:buFont typeface="Courier New" charset="0"/>
              <a:buChar char="o"/>
            </a:pPr>
            <a:r>
              <a:rPr lang="en-US" sz="2600" i="1" dirty="0" err="1"/>
              <a:t>vaccenic</a:t>
            </a:r>
            <a:r>
              <a:rPr lang="en-US" sz="2600" i="1" dirty="0"/>
              <a:t> acid</a:t>
            </a:r>
            <a:r>
              <a:rPr lang="en-US" sz="2600" dirty="0"/>
              <a:t>-butterfat, meat</a:t>
            </a:r>
          </a:p>
          <a:p>
            <a:endParaRPr lang="en-US" dirty="0"/>
          </a:p>
        </p:txBody>
      </p:sp>
    </p:spTree>
    <p:extLst>
      <p:ext uri="{BB962C8B-B14F-4D97-AF65-F5344CB8AC3E}">
        <p14:creationId xmlns:p14="http://schemas.microsoft.com/office/powerpoint/2010/main" val="87639407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5" y="439387"/>
            <a:ext cx="10364451" cy="1330036"/>
          </a:xfrm>
        </p:spPr>
        <p:txBody>
          <a:bodyPr>
            <a:normAutofit/>
          </a:bodyPr>
          <a:lstStyle/>
          <a:p>
            <a:r>
              <a:rPr lang="en-US" sz="6000" dirty="0" smtClean="0"/>
              <a:t>Why is it important?</a:t>
            </a:r>
            <a:endParaRPr lang="en-US" sz="6000" dirty="0"/>
          </a:p>
        </p:txBody>
      </p:sp>
      <p:sp>
        <p:nvSpPr>
          <p:cNvPr id="3" name="Content Placeholder 2"/>
          <p:cNvSpPr>
            <a:spLocks noGrp="1"/>
          </p:cNvSpPr>
          <p:nvPr>
            <p:ph sz="quarter" idx="13"/>
          </p:nvPr>
        </p:nvSpPr>
        <p:spPr>
          <a:xfrm>
            <a:off x="913775" y="1995055"/>
            <a:ext cx="10154028" cy="4488872"/>
          </a:xfrm>
        </p:spPr>
        <p:txBody>
          <a:bodyPr>
            <a:normAutofit/>
          </a:bodyPr>
          <a:lstStyle/>
          <a:p>
            <a:pPr lvl="0"/>
            <a:r>
              <a:rPr lang="en-US" sz="4800" dirty="0"/>
              <a:t>Total fat intake has been the main focus up until recently with increase awareness of the impact of individual fatty acids.</a:t>
            </a:r>
          </a:p>
          <a:p>
            <a:endParaRPr lang="en-US" dirty="0"/>
          </a:p>
        </p:txBody>
      </p:sp>
    </p:spTree>
    <p:extLst>
      <p:ext uri="{BB962C8B-B14F-4D97-AF65-F5344CB8AC3E}">
        <p14:creationId xmlns:p14="http://schemas.microsoft.com/office/powerpoint/2010/main" val="32516176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5" y="142504"/>
            <a:ext cx="10364451" cy="1520042"/>
          </a:xfrm>
        </p:spPr>
        <p:txBody>
          <a:bodyPr>
            <a:normAutofit/>
          </a:bodyPr>
          <a:lstStyle/>
          <a:p>
            <a:r>
              <a:rPr lang="en-US" sz="6000" dirty="0" smtClean="0"/>
              <a:t>What should we DO?</a:t>
            </a:r>
            <a:endParaRPr lang="en-US" sz="6000" dirty="0"/>
          </a:p>
        </p:txBody>
      </p:sp>
      <p:sp>
        <p:nvSpPr>
          <p:cNvPr id="3" name="Content Placeholder 2"/>
          <p:cNvSpPr>
            <a:spLocks noGrp="1"/>
          </p:cNvSpPr>
          <p:nvPr>
            <p:ph sz="quarter" idx="13"/>
          </p:nvPr>
        </p:nvSpPr>
        <p:spPr>
          <a:xfrm>
            <a:off x="213756" y="1828800"/>
            <a:ext cx="11673444" cy="4773881"/>
          </a:xfrm>
        </p:spPr>
        <p:txBody>
          <a:bodyPr>
            <a:normAutofit fontScale="85000" lnSpcReduction="20000"/>
          </a:bodyPr>
          <a:lstStyle/>
          <a:p>
            <a:r>
              <a:rPr lang="en-US" sz="3600" smtClean="0"/>
              <a:t>Overall </a:t>
            </a:r>
            <a:r>
              <a:rPr lang="en-US" sz="3600" dirty="0"/>
              <a:t>fat intake of 20%-35% is recommended but the quality of fat in just as equally </a:t>
            </a:r>
            <a:r>
              <a:rPr lang="en-US" sz="3600"/>
              <a:t>important</a:t>
            </a:r>
            <a:r>
              <a:rPr lang="en-US" sz="3600" smtClean="0"/>
              <a:t>.</a:t>
            </a:r>
            <a:endParaRPr lang="en-US" sz="3300" dirty="0"/>
          </a:p>
          <a:p>
            <a:pPr lvl="0"/>
            <a:r>
              <a:rPr lang="en-US" sz="3300" dirty="0"/>
              <a:t>Increase consumption of n-3 polyunsaturated fatty </a:t>
            </a:r>
            <a:r>
              <a:rPr lang="en-US" sz="3300" dirty="0" smtClean="0"/>
              <a:t>acids </a:t>
            </a:r>
            <a:r>
              <a:rPr lang="en-US" sz="3300" dirty="0"/>
              <a:t>benefit health </a:t>
            </a:r>
            <a:endParaRPr lang="en-US" sz="3300" dirty="0" smtClean="0"/>
          </a:p>
          <a:p>
            <a:pPr lvl="0"/>
            <a:r>
              <a:rPr lang="en-US" sz="3300" dirty="0" smtClean="0"/>
              <a:t>limit/reduce </a:t>
            </a:r>
            <a:r>
              <a:rPr lang="en-US" sz="3300" dirty="0"/>
              <a:t>intake of saturated and trans-fats </a:t>
            </a:r>
            <a:r>
              <a:rPr lang="en-US" sz="3300" dirty="0" smtClean="0"/>
              <a:t>DUE TO shown increase </a:t>
            </a:r>
            <a:r>
              <a:rPr lang="en-US" sz="3300" dirty="0"/>
              <a:t>risk of disease. </a:t>
            </a:r>
            <a:endParaRPr lang="en-US" sz="3300" dirty="0" smtClean="0"/>
          </a:p>
          <a:p>
            <a:r>
              <a:rPr lang="en-US" sz="3300" dirty="0" smtClean="0"/>
              <a:t>include </a:t>
            </a:r>
            <a:r>
              <a:rPr lang="en-US" sz="3300" dirty="0"/>
              <a:t>regular consumptions of fatty fish, poultry, lean meat, legumes, nuts, seeds, vegetables, fruits, whole grains, and low-fat dairy products</a:t>
            </a:r>
            <a:r>
              <a:rPr lang="en-US" sz="3300" dirty="0" smtClean="0"/>
              <a:t>.</a:t>
            </a:r>
            <a:endParaRPr lang="en-US" sz="3300" dirty="0"/>
          </a:p>
          <a:p>
            <a:endParaRPr lang="en-US" dirty="0"/>
          </a:p>
        </p:txBody>
      </p:sp>
    </p:spTree>
    <p:extLst>
      <p:ext uri="{BB962C8B-B14F-4D97-AF65-F5344CB8AC3E}">
        <p14:creationId xmlns:p14="http://schemas.microsoft.com/office/powerpoint/2010/main" val="76701963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142505"/>
            <a:ext cx="11946576" cy="1413163"/>
          </a:xfrm>
        </p:spPr>
        <p:txBody>
          <a:bodyPr>
            <a:noAutofit/>
          </a:bodyPr>
          <a:lstStyle/>
          <a:p>
            <a:r>
              <a:rPr lang="en-US" sz="6000" dirty="0" smtClean="0"/>
              <a:t>General recommendations</a:t>
            </a:r>
            <a:endParaRPr lang="en-US" sz="6000" dirty="0"/>
          </a:p>
        </p:txBody>
      </p:sp>
      <p:sp>
        <p:nvSpPr>
          <p:cNvPr id="3" name="Content Placeholder 2"/>
          <p:cNvSpPr>
            <a:spLocks noGrp="1"/>
          </p:cNvSpPr>
          <p:nvPr>
            <p:ph sz="quarter" idx="13"/>
          </p:nvPr>
        </p:nvSpPr>
        <p:spPr>
          <a:xfrm>
            <a:off x="249381" y="1555668"/>
            <a:ext cx="11614067" cy="5165766"/>
          </a:xfrm>
        </p:spPr>
        <p:txBody>
          <a:bodyPr>
            <a:normAutofit/>
          </a:bodyPr>
          <a:lstStyle/>
          <a:p>
            <a:pPr lvl="0"/>
            <a:r>
              <a:rPr lang="en-US" sz="2400" smtClean="0"/>
              <a:t>Essential </a:t>
            </a:r>
            <a:r>
              <a:rPr lang="en-US" sz="2400" dirty="0"/>
              <a:t>fatty acids should come from foods first before supplements.</a:t>
            </a:r>
          </a:p>
          <a:p>
            <a:pPr lvl="0"/>
            <a:r>
              <a:rPr lang="en-US" sz="2400" dirty="0"/>
              <a:t>AHA recommends adults consume 8 oz. of seafood and two servings of fish per week for primary prevention of CHD.</a:t>
            </a:r>
          </a:p>
          <a:p>
            <a:pPr lvl="0"/>
            <a:r>
              <a:rPr lang="en-US" sz="2400" dirty="0"/>
              <a:t>American Psychiatric Association recommends an increased intake of 1.5 ounces of nuts and seeds for support of mental and heart health.</a:t>
            </a:r>
          </a:p>
          <a:p>
            <a:pPr lvl="0"/>
            <a:r>
              <a:rPr lang="en-US" sz="2400" dirty="0"/>
              <a:t>Fish oil consumption can reduce inflammation and triglycerides, improve blood pressure and heart rate levels, and lower risk of CHD and stroke</a:t>
            </a:r>
          </a:p>
          <a:p>
            <a:pPr lvl="0"/>
            <a:r>
              <a:rPr lang="en-US" sz="2400" dirty="0"/>
              <a:t>PUFA’s and MUFA’s should replace SFA’s in the diet.</a:t>
            </a:r>
          </a:p>
          <a:p>
            <a:pPr lvl="0"/>
            <a:r>
              <a:rPr lang="en-US" sz="2400" dirty="0"/>
              <a:t>Limit foods that contain solid fats, sugars, and sodium</a:t>
            </a:r>
          </a:p>
          <a:p>
            <a:endParaRPr lang="en-US" dirty="0"/>
          </a:p>
        </p:txBody>
      </p:sp>
    </p:spTree>
    <p:extLst>
      <p:ext uri="{BB962C8B-B14F-4D97-AF65-F5344CB8AC3E}">
        <p14:creationId xmlns:p14="http://schemas.microsoft.com/office/powerpoint/2010/main" val="96848823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5" y="106879"/>
            <a:ext cx="10364451" cy="1389412"/>
          </a:xfrm>
        </p:spPr>
        <p:txBody>
          <a:bodyPr>
            <a:normAutofit/>
          </a:bodyPr>
          <a:lstStyle/>
          <a:p>
            <a:r>
              <a:rPr lang="en-US" sz="6000" dirty="0" smtClean="0"/>
              <a:t>Our role as the </a:t>
            </a:r>
            <a:r>
              <a:rPr lang="en-US" sz="6000" dirty="0" err="1" smtClean="0"/>
              <a:t>rd</a:t>
            </a:r>
            <a:r>
              <a:rPr lang="en-US" sz="6000" dirty="0" smtClean="0"/>
              <a:t>/</a:t>
            </a:r>
            <a:r>
              <a:rPr lang="en-US" sz="6000" dirty="0" err="1" smtClean="0"/>
              <a:t>rdn</a:t>
            </a:r>
            <a:endParaRPr lang="en-US" sz="6000" dirty="0"/>
          </a:p>
        </p:txBody>
      </p:sp>
      <p:sp>
        <p:nvSpPr>
          <p:cNvPr id="3" name="Content Placeholder 2"/>
          <p:cNvSpPr>
            <a:spLocks noGrp="1"/>
          </p:cNvSpPr>
          <p:nvPr>
            <p:ph sz="quarter" idx="13"/>
          </p:nvPr>
        </p:nvSpPr>
        <p:spPr>
          <a:xfrm>
            <a:off x="154379" y="1353788"/>
            <a:ext cx="11637818" cy="5011386"/>
          </a:xfrm>
        </p:spPr>
        <p:txBody>
          <a:bodyPr>
            <a:normAutofit lnSpcReduction="10000"/>
          </a:bodyPr>
          <a:lstStyle/>
          <a:p>
            <a:pPr lvl="0"/>
            <a:r>
              <a:rPr lang="en-US" sz="2400" dirty="0"/>
              <a:t>To know which foods provide particular individual fatty acids </a:t>
            </a:r>
            <a:r>
              <a:rPr lang="en-US" sz="2400" dirty="0" smtClean="0"/>
              <a:t>so as to make </a:t>
            </a:r>
            <a:r>
              <a:rPr lang="en-US" sz="2400" dirty="0"/>
              <a:t>recommendations to </a:t>
            </a:r>
            <a:r>
              <a:rPr lang="en-US" sz="2400" dirty="0" smtClean="0"/>
              <a:t>our clients</a:t>
            </a:r>
            <a:r>
              <a:rPr lang="en-US" sz="2400" dirty="0"/>
              <a:t>.</a:t>
            </a:r>
          </a:p>
          <a:p>
            <a:pPr lvl="0"/>
            <a:r>
              <a:rPr lang="en-US" sz="2400" dirty="0"/>
              <a:t>Monitor FDA recommendations</a:t>
            </a:r>
          </a:p>
          <a:p>
            <a:pPr lvl="0"/>
            <a:r>
              <a:rPr lang="en-US" sz="2400" dirty="0"/>
              <a:t>Keep abreast of nutrition updates and research</a:t>
            </a:r>
          </a:p>
          <a:p>
            <a:pPr lvl="0"/>
            <a:r>
              <a:rPr lang="en-US" sz="2400" dirty="0"/>
              <a:t>Monitor large and long-term investigations in the impact of specific fatty acid</a:t>
            </a:r>
          </a:p>
          <a:p>
            <a:pPr lvl="0"/>
            <a:r>
              <a:rPr lang="en-US" sz="2400" dirty="0"/>
              <a:t>Provide leadership, teaching, and guidance</a:t>
            </a:r>
          </a:p>
          <a:p>
            <a:pPr lvl="0"/>
            <a:r>
              <a:rPr lang="en-US" sz="2400" dirty="0"/>
              <a:t>Help patients make appropriate substitutions</a:t>
            </a:r>
          </a:p>
          <a:p>
            <a:pPr lvl="0"/>
            <a:r>
              <a:rPr lang="en-US" sz="2400" dirty="0"/>
              <a:t>Provide helpful tools and resources, as well as maintain realistic goals for intake of total fat and fatty acids</a:t>
            </a:r>
          </a:p>
          <a:p>
            <a:endParaRPr lang="en-US" dirty="0"/>
          </a:p>
        </p:txBody>
      </p:sp>
    </p:spTree>
    <p:extLst>
      <p:ext uri="{BB962C8B-B14F-4D97-AF65-F5344CB8AC3E}">
        <p14:creationId xmlns:p14="http://schemas.microsoft.com/office/powerpoint/2010/main" val="199868559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dirty="0" smtClean="0"/>
              <a:t>The End</a:t>
            </a:r>
            <a:endParaRPr lang="en-US" sz="6000" dirty="0"/>
          </a:p>
        </p:txBody>
      </p:sp>
      <p:sp>
        <p:nvSpPr>
          <p:cNvPr id="3" name="Content Placeholder 2"/>
          <p:cNvSpPr>
            <a:spLocks noGrp="1"/>
          </p:cNvSpPr>
          <p:nvPr>
            <p:ph sz="quarter" idx="13"/>
          </p:nvPr>
        </p:nvSpPr>
        <p:spPr>
          <a:xfrm>
            <a:off x="180109" y="2978727"/>
            <a:ext cx="11568546" cy="2812472"/>
          </a:xfrm>
        </p:spPr>
        <p:txBody>
          <a:bodyPr>
            <a:norm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9600" dirty="0" smtClean="0"/>
              <a:t>	</a:t>
            </a:r>
            <a:r>
              <a:rPr lang="en-US" sz="9600" dirty="0" smtClean="0"/>
              <a:t> Any </a:t>
            </a:r>
            <a:r>
              <a:rPr lang="en-US" sz="9600" dirty="0" smtClean="0"/>
              <a:t>questions?</a:t>
            </a:r>
            <a:endParaRPr lang="en-US" sz="9600" dirty="0"/>
          </a:p>
        </p:txBody>
      </p:sp>
    </p:spTree>
    <p:extLst>
      <p:ext uri="{BB962C8B-B14F-4D97-AF65-F5344CB8AC3E}">
        <p14:creationId xmlns:p14="http://schemas.microsoft.com/office/powerpoint/2010/main" val="1039314981"/>
      </p:ext>
    </p:extLst>
  </p:cSld>
  <p:clrMapOvr>
    <a:masterClrMapping/>
  </p:clrMapOvr>
</p:sld>
</file>

<file path=ppt/theme/theme1.xml><?xml version="1.0" encoding="utf-8"?>
<a:theme xmlns:a="http://schemas.openxmlformats.org/drawingml/2006/main" name="Droplet">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docProps/app.xml><?xml version="1.0" encoding="utf-8"?>
<Properties xmlns="http://schemas.openxmlformats.org/officeDocument/2006/extended-properties" xmlns:vt="http://schemas.openxmlformats.org/officeDocument/2006/docPropsVTypes">
  <Template>Droplet</Template>
  <TotalTime>682</TotalTime>
  <Words>997</Words>
  <Application>Microsoft Macintosh PowerPoint</Application>
  <PresentationFormat>Widescreen</PresentationFormat>
  <Paragraphs>63</Paragraphs>
  <Slides>14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Courier New</vt:lpstr>
      <vt:lpstr>Tw Cen MT</vt:lpstr>
      <vt:lpstr>Arial</vt:lpstr>
      <vt:lpstr>Droplet</vt:lpstr>
      <vt:lpstr>Dietary Fatty acids</vt:lpstr>
      <vt:lpstr>WHAT IS THE PROBLEM?</vt:lpstr>
      <vt:lpstr>WHAT ARE FATTY ACIDS?</vt:lpstr>
      <vt:lpstr>WHAT ARE FATTY ACIDS?</vt:lpstr>
      <vt:lpstr>Individual fatty acids</vt:lpstr>
      <vt:lpstr>Individual fatty acids</vt:lpstr>
      <vt:lpstr>Individual fatty acids</vt:lpstr>
      <vt:lpstr>Individual fatty acids</vt:lpstr>
      <vt:lpstr>Individual fatty acids</vt:lpstr>
      <vt:lpstr>Why is it important?</vt:lpstr>
      <vt:lpstr>What should we DO?</vt:lpstr>
      <vt:lpstr>General recommendations</vt:lpstr>
      <vt:lpstr>Our role as the rd/rdn</vt:lpstr>
      <vt:lpstr>The End</vt:lpstr>
    </vt:vector>
  </TitlesOfParts>
  <Company/>
  <LinksUpToDate>false</LinksUpToDate>
  <SharedDoc>false</SharedDoc>
  <HyperlinksChanged>false</HyperlinksChanged>
  <AppVersion>15.0038</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Microsoft Office User</cp:lastModifiedBy>
  <cp:revision>17</cp:revision>
  <cp:lastPrinted>2017-11-17T17:05:46Z</cp:lastPrinted>
  <dcterms:created xsi:type="dcterms:W3CDTF">2017-11-17T05:26:20Z</dcterms:created>
  <dcterms:modified xsi:type="dcterms:W3CDTF">2017-11-17T19:01:15Z</dcterms:modified>
</cp:coreProperties>
</file>