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9144000" cy="6858000"/>
  <p:embeddedFontLst>
    <p:embeddedFont>
      <p:font typeface="Comic Sans MS" panose="030F0902030302020204" pitchFamily="66" charset="0"/>
      <p:regular r:id="rId5"/>
      <p:bold r:id="rId6"/>
    </p:embeddedFont>
    <p:embeddedFont>
      <p:font typeface="Maven Pro" pitchFamily="2" charset="77"/>
      <p:regular r:id="rId7"/>
      <p:bold r:id="rId7"/>
    </p:embeddedFont>
    <p:embeddedFont>
      <p:font typeface="Nunito" pitchFamily="2" charset="77"/>
      <p:regular r:id="rId7"/>
      <p:bold r:id="rId7"/>
      <p:italic r:id="rId7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C5B"/>
    <a:srgbClr val="FF9F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74"/>
  </p:normalViewPr>
  <p:slideViewPr>
    <p:cSldViewPr snapToGrid="0">
      <p:cViewPr varScale="1">
        <p:scale>
          <a:sx n="93" d="100"/>
          <a:sy n="93" d="100"/>
        </p:scale>
        <p:origin x="1936" y="20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NUL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907926" y="514350"/>
            <a:ext cx="3328200" cy="257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8300" y="514350"/>
            <a:ext cx="3327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8300" y="514350"/>
            <a:ext cx="3327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3"/>
          <p:cNvGrpSpPr/>
          <p:nvPr/>
        </p:nvGrpSpPr>
        <p:grpSpPr>
          <a:xfrm>
            <a:off x="8077306" y="5152362"/>
            <a:ext cx="1860564" cy="2618053"/>
            <a:chOff x="7343003" y="3409675"/>
            <a:chExt cx="1691422" cy="1732548"/>
          </a:xfrm>
        </p:grpSpPr>
        <p:grpSp>
          <p:nvGrpSpPr>
            <p:cNvPr id="13" name="Google Shape;13;p3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4" name="Google Shape;14;p3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oogle Shape;16;p3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7" name="Google Shape;17;p3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3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3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" name="Google Shape;20;p3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3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3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25;p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6" name="Google Shape;26;p3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3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3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3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3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1" name="Google Shape;31;p3"/>
          <p:cNvGrpSpPr/>
          <p:nvPr/>
        </p:nvGrpSpPr>
        <p:grpSpPr>
          <a:xfrm>
            <a:off x="5547860" y="8"/>
            <a:ext cx="4195479" cy="5801266"/>
            <a:chOff x="5043503" y="0"/>
            <a:chExt cx="3814072" cy="3839101"/>
          </a:xfrm>
        </p:grpSpPr>
        <p:sp>
          <p:nvSpPr>
            <p:cNvPr id="32" name="Google Shape;32;p3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" name="Google Shape;34;p3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5" name="Google Shape;35;p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" name="Google Shape;38;p3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" name="Google Shape;39;p3"/>
            <p:cNvGrpSpPr/>
            <p:nvPr/>
          </p:nvGrpSpPr>
          <p:grpSpPr>
            <a:xfrm>
              <a:off x="7952721" y="179238"/>
              <a:ext cx="873165" cy="873003"/>
              <a:chOff x="7754428" y="208725"/>
              <a:chExt cx="541800" cy="541800"/>
            </a:xfrm>
          </p:grpSpPr>
          <p:sp>
            <p:nvSpPr>
              <p:cNvPr id="40" name="Google Shape;40;p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2" name="Google Shape;42;p3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3"/>
          <p:cNvSpPr txBox="1">
            <a:spLocks noGrp="1"/>
          </p:cNvSpPr>
          <p:nvPr>
            <p:ph type="ctrTitle"/>
          </p:nvPr>
        </p:nvSpPr>
        <p:spPr>
          <a:xfrm>
            <a:off x="906401" y="2438651"/>
            <a:ext cx="4681200" cy="28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subTitle" idx="1"/>
          </p:nvPr>
        </p:nvSpPr>
        <p:spPr>
          <a:xfrm>
            <a:off x="906401" y="5434410"/>
            <a:ext cx="4681200" cy="10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92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4"/>
          <p:cNvGrpSpPr/>
          <p:nvPr/>
        </p:nvGrpSpPr>
        <p:grpSpPr>
          <a:xfrm>
            <a:off x="161452" y="5157"/>
            <a:ext cx="1356535" cy="2092171"/>
            <a:chOff x="146769" y="3406"/>
            <a:chExt cx="1233214" cy="1384535"/>
          </a:xfrm>
        </p:grpSpPr>
        <p:grpSp>
          <p:nvGrpSpPr>
            <p:cNvPr id="53" name="Google Shape;53;p4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4" name="Google Shape;54;p4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4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6" name="Google Shape;56;p4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7" name="Google Shape;57;p4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" name="Google Shape;60;p4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61" name="Google Shape;61;p4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4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4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5" name="Google Shape;65;p4"/>
          <p:cNvGrpSpPr/>
          <p:nvPr/>
        </p:nvGrpSpPr>
        <p:grpSpPr>
          <a:xfrm>
            <a:off x="7452596" y="4388248"/>
            <a:ext cx="2404762" cy="3384109"/>
            <a:chOff x="6775084" y="2904008"/>
            <a:chExt cx="2186147" cy="2239500"/>
          </a:xfrm>
        </p:grpSpPr>
        <p:grpSp>
          <p:nvGrpSpPr>
            <p:cNvPr id="66" name="Google Shape;66;p4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7" name="Google Shape;67;p4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" name="Google Shape;69;p4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70" name="Google Shape;70;p4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3" name="Google Shape;73;p4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4" name="Google Shape;74;p4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" name="Google Shape;78;p4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9" name="Google Shape;79;p4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4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4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4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4" name="Google Shape;84;p4"/>
          <p:cNvSpPr txBox="1">
            <a:spLocks noGrp="1"/>
          </p:cNvSpPr>
          <p:nvPr>
            <p:ph type="title"/>
          </p:nvPr>
        </p:nvSpPr>
        <p:spPr>
          <a:xfrm>
            <a:off x="906400" y="2438669"/>
            <a:ext cx="6443700" cy="28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4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5"/>
          <p:cNvGrpSpPr/>
          <p:nvPr/>
        </p:nvGrpSpPr>
        <p:grpSpPr>
          <a:xfrm>
            <a:off x="688558" y="452387"/>
            <a:ext cx="1099221" cy="1510019"/>
            <a:chOff x="348199" y="179450"/>
            <a:chExt cx="1116300" cy="1116300"/>
          </a:xfrm>
        </p:grpSpPr>
        <p:sp>
          <p:nvSpPr>
            <p:cNvPr id="88" name="Google Shape;88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1434181" y="904516"/>
            <a:ext cx="7733700" cy="15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"/>
          <p:cNvSpPr txBox="1">
            <a:spLocks noGrp="1"/>
          </p:cNvSpPr>
          <p:nvPr>
            <p:ph type="body" idx="1"/>
          </p:nvPr>
        </p:nvSpPr>
        <p:spPr>
          <a:xfrm>
            <a:off x="1434181" y="3007187"/>
            <a:ext cx="77337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920"/>
              </a:spcBef>
              <a:spcAft>
                <a:spcPts val="192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6"/>
          <p:cNvGrpSpPr/>
          <p:nvPr/>
        </p:nvGrpSpPr>
        <p:grpSpPr>
          <a:xfrm>
            <a:off x="688558" y="452387"/>
            <a:ext cx="1099221" cy="1510019"/>
            <a:chOff x="348199" y="179450"/>
            <a:chExt cx="1116300" cy="1116300"/>
          </a:xfrm>
        </p:grpSpPr>
        <p:sp>
          <p:nvSpPr>
            <p:cNvPr id="95" name="Google Shape;95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6"/>
          <p:cNvSpPr txBox="1">
            <a:spLocks noGrp="1"/>
          </p:cNvSpPr>
          <p:nvPr>
            <p:ph type="title"/>
          </p:nvPr>
        </p:nvSpPr>
        <p:spPr>
          <a:xfrm>
            <a:off x="1434181" y="904516"/>
            <a:ext cx="7733700" cy="15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6"/>
          <p:cNvSpPr txBox="1">
            <a:spLocks noGrp="1"/>
          </p:cNvSpPr>
          <p:nvPr>
            <p:ph type="body" idx="1"/>
          </p:nvPr>
        </p:nvSpPr>
        <p:spPr>
          <a:xfrm>
            <a:off x="1434181" y="3007187"/>
            <a:ext cx="37737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920"/>
              </a:spcBef>
              <a:spcAft>
                <a:spcPts val="192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2"/>
          </p:nvPr>
        </p:nvSpPr>
        <p:spPr>
          <a:xfrm>
            <a:off x="5394017" y="3007187"/>
            <a:ext cx="3773700" cy="3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920"/>
              </a:spcBef>
              <a:spcAft>
                <a:spcPts val="192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7"/>
          <p:cNvGrpSpPr/>
          <p:nvPr/>
        </p:nvGrpSpPr>
        <p:grpSpPr>
          <a:xfrm>
            <a:off x="688558" y="452387"/>
            <a:ext cx="1099221" cy="1510019"/>
            <a:chOff x="348199" y="179450"/>
            <a:chExt cx="1116300" cy="1116300"/>
          </a:xfrm>
        </p:grpSpPr>
        <p:sp>
          <p:nvSpPr>
            <p:cNvPr id="103" name="Google Shape;103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7"/>
          <p:cNvSpPr txBox="1">
            <a:spLocks noGrp="1"/>
          </p:cNvSpPr>
          <p:nvPr>
            <p:ph type="title"/>
          </p:nvPr>
        </p:nvSpPr>
        <p:spPr>
          <a:xfrm>
            <a:off x="1434181" y="904516"/>
            <a:ext cx="7733700" cy="15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7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8"/>
          <p:cNvGrpSpPr/>
          <p:nvPr/>
        </p:nvGrpSpPr>
        <p:grpSpPr>
          <a:xfrm>
            <a:off x="688558" y="452387"/>
            <a:ext cx="1099221" cy="1510019"/>
            <a:chOff x="348199" y="179450"/>
            <a:chExt cx="1116300" cy="1116300"/>
          </a:xfrm>
        </p:grpSpPr>
        <p:sp>
          <p:nvSpPr>
            <p:cNvPr id="109" name="Google Shape;109;p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1434180" y="904513"/>
            <a:ext cx="3643200" cy="24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1434180" y="3490179"/>
            <a:ext cx="3643200" cy="3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920"/>
              </a:spcBef>
              <a:spcAft>
                <a:spcPts val="192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9"/>
          <p:cNvGrpSpPr/>
          <p:nvPr/>
        </p:nvGrpSpPr>
        <p:grpSpPr>
          <a:xfrm>
            <a:off x="7553392" y="1897"/>
            <a:ext cx="2494117" cy="3931491"/>
            <a:chOff x="6790514" y="1256"/>
            <a:chExt cx="2267379" cy="2601741"/>
          </a:xfrm>
        </p:grpSpPr>
        <p:grpSp>
          <p:nvGrpSpPr>
            <p:cNvPr id="116" name="Google Shape;116;p9"/>
            <p:cNvGrpSpPr/>
            <p:nvPr/>
          </p:nvGrpSpPr>
          <p:grpSpPr>
            <a:xfrm>
              <a:off x="7067535" y="1256"/>
              <a:ext cx="1990358" cy="1990303"/>
              <a:chOff x="7067535" y="1256"/>
              <a:chExt cx="1990358" cy="1990303"/>
            </a:xfrm>
          </p:grpSpPr>
          <p:sp>
            <p:nvSpPr>
              <p:cNvPr id="117" name="Google Shape;117;p9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9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" name="Google Shape;120;p9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21" name="Google Shape;121;p9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9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9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4" name="Google Shape;124;p9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5" name="Google Shape;125;p9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9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7" name="Google Shape;127;p9"/>
          <p:cNvSpPr txBox="1">
            <a:spLocks noGrp="1"/>
          </p:cNvSpPr>
          <p:nvPr>
            <p:ph type="title"/>
          </p:nvPr>
        </p:nvSpPr>
        <p:spPr>
          <a:xfrm>
            <a:off x="906400" y="1153885"/>
            <a:ext cx="6443700" cy="53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32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9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0"/>
          <p:cNvGrpSpPr/>
          <p:nvPr/>
        </p:nvGrpSpPr>
        <p:grpSpPr>
          <a:xfrm>
            <a:off x="688558" y="452387"/>
            <a:ext cx="1099221" cy="1510019"/>
            <a:chOff x="348199" y="179450"/>
            <a:chExt cx="1116300" cy="1116300"/>
          </a:xfrm>
        </p:grpSpPr>
        <p:sp>
          <p:nvSpPr>
            <p:cNvPr id="131" name="Google Shape;131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10"/>
          <p:cNvSpPr txBox="1">
            <a:spLocks noGrp="1"/>
          </p:cNvSpPr>
          <p:nvPr>
            <p:ph type="title"/>
          </p:nvPr>
        </p:nvSpPr>
        <p:spPr>
          <a:xfrm>
            <a:off x="1434181" y="904516"/>
            <a:ext cx="3773700" cy="3007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subTitle" idx="1"/>
          </p:nvPr>
        </p:nvSpPr>
        <p:spPr>
          <a:xfrm>
            <a:off x="1434181" y="4145284"/>
            <a:ext cx="3773700" cy="1097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20"/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body" idx="2"/>
          </p:nvPr>
        </p:nvSpPr>
        <p:spPr>
          <a:xfrm>
            <a:off x="5394071" y="998846"/>
            <a:ext cx="3773700" cy="5848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920"/>
              </a:spcBef>
              <a:spcAft>
                <a:spcPts val="192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6" name="Google Shape;136;p10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1"/>
          <p:cNvGrpSpPr/>
          <p:nvPr/>
        </p:nvGrpSpPr>
        <p:grpSpPr>
          <a:xfrm>
            <a:off x="784735" y="5813450"/>
            <a:ext cx="907998" cy="1247354"/>
            <a:chOff x="348199" y="179450"/>
            <a:chExt cx="1116300" cy="1116300"/>
          </a:xfrm>
        </p:grpSpPr>
        <p:sp>
          <p:nvSpPr>
            <p:cNvPr id="139" name="Google Shape;139;p1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0"/>
                <a:buFont typeface="Arial"/>
                <a:buNone/>
              </a:pPr>
              <a:endParaRPr sz="1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11"/>
          <p:cNvSpPr txBox="1">
            <a:spLocks noGrp="1"/>
          </p:cNvSpPr>
          <p:nvPr>
            <p:ph type="body" idx="1"/>
          </p:nvPr>
        </p:nvSpPr>
        <p:spPr>
          <a:xfrm>
            <a:off x="1434181" y="6254453"/>
            <a:ext cx="64275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2" name="Google Shape;142;p11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2"/>
          <p:cNvGrpSpPr/>
          <p:nvPr/>
        </p:nvGrpSpPr>
        <p:grpSpPr>
          <a:xfrm>
            <a:off x="62" y="6194302"/>
            <a:ext cx="10058440" cy="1578042"/>
            <a:chOff x="52" y="4099200"/>
            <a:chExt cx="9144036" cy="1044300"/>
          </a:xfrm>
        </p:grpSpPr>
        <p:grpSp>
          <p:nvGrpSpPr>
            <p:cNvPr id="145" name="Google Shape;145;p12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6" name="Google Shape;146;p12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2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2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2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0" name="Google Shape;150;p12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51" name="Google Shape;151;p12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12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2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2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2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p12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7" name="Google Shape;157;p12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2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2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2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1" name="Google Shape;161;p12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2" name="Google Shape;162;p12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2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2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5" name="Google Shape;165;p12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6" name="Google Shape;166;p12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2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2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2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2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p12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2" name="Google Shape;172;p12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2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2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2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6" name="Google Shape;176;p12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7" name="Google Shape;177;p12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2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2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0" name="Google Shape;180;p12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81" name="Google Shape;181;p12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2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2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12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12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6" name="Google Shape;186;p12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7" name="Google Shape;187;p12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2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2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2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" name="Google Shape;191;p12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2" name="Google Shape;192;p12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2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2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2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6" name="Google Shape;196;p12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7" name="Google Shape;197;p12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12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2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0" name="Google Shape;200;p12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01" name="Google Shape;201;p12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12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12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12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5" name="Google Shape;205;p12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6" name="Google Shape;206;p12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2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12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12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0" name="Google Shape;210;p12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11" name="Google Shape;211;p12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2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2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12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12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" name="Google Shape;216;p12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7" name="Google Shape;217;p12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12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12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12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" name="Google Shape;221;p12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2" name="Google Shape;222;p12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12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12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5" name="Google Shape;225;p12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6" name="Google Shape;226;p12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12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12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12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0" name="Google Shape;230;p12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31" name="Google Shape;231;p12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2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12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12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12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Google Shape;236;p12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7" name="Google Shape;237;p12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12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12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12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1" name="Google Shape;241;p12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2" name="Google Shape;242;p12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12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12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5" name="Google Shape;245;p12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6" name="Google Shape;246;p12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12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12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12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12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1" name="Google Shape;251;p12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2" name="Google Shape;252;p12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2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12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12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" name="Google Shape;256;p12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7" name="Google Shape;257;p12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2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12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12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1" name="Google Shape;261;p12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2" name="Google Shape;262;p12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12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12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5" name="Google Shape;265;p12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6" name="Google Shape;266;p12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2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12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12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80"/>
                  <a:buFont typeface="Arial"/>
                  <a:buNone/>
                </a:pPr>
                <a:endParaRPr sz="167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0" name="Google Shape;270;p12"/>
          <p:cNvSpPr txBox="1">
            <a:spLocks noGrp="1"/>
          </p:cNvSpPr>
          <p:nvPr>
            <p:ph type="title" hasCustomPrompt="1"/>
          </p:nvPr>
        </p:nvSpPr>
        <p:spPr>
          <a:xfrm>
            <a:off x="1527488" y="1167676"/>
            <a:ext cx="7003500" cy="28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9602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1" name="Google Shape;271;p12"/>
          <p:cNvSpPr txBox="1">
            <a:spLocks noGrp="1"/>
          </p:cNvSpPr>
          <p:nvPr>
            <p:ph type="body" idx="1"/>
          </p:nvPr>
        </p:nvSpPr>
        <p:spPr>
          <a:xfrm>
            <a:off x="1527488" y="4098589"/>
            <a:ext cx="7003500" cy="16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lnSpc>
                <a:spcPct val="115000"/>
              </a:lnSpc>
              <a:spcBef>
                <a:spcPts val="1920"/>
              </a:spcBef>
              <a:spcAft>
                <a:spcPts val="192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None/>
              <a:defRPr sz="108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gradFill>
          <a:gsLst>
            <a:gs pos="0">
              <a:schemeClr val="lt1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6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 i="0" u="none" strike="noStrike" cap="non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7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296150" y="7158098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  <a:defRPr sz="108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gerber01@mail.buffalostate.edu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/>
        </p:nvSpPr>
        <p:spPr>
          <a:xfrm>
            <a:off x="6912864" y="228600"/>
            <a:ext cx="2907900" cy="7315200"/>
          </a:xfrm>
          <a:prstGeom prst="rect">
            <a:avLst/>
          </a:prstGeom>
          <a:solidFill>
            <a:srgbClr val="6AA84F"/>
          </a:solidFill>
          <a:ln w="114300" cap="flat" cmpd="sng">
            <a:solidFill>
              <a:srgbClr val="9950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4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4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4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4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4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2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Comic Sans MS" panose="030F0902030302020204" pitchFamily="66" charset="0"/>
                <a:ea typeface="Comic Sans MS"/>
                <a:cs typeface="Comic Sans MS"/>
                <a:sym typeface="Comic Sans MS"/>
              </a:rPr>
              <a:t>NFS: 200 FALL 2018</a:t>
            </a:r>
            <a:endParaRPr sz="1200" b="1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600" u="none" strike="noStrike" cap="none" dirty="0">
              <a:solidFill>
                <a:schemeClr val="bg2">
                  <a:lumMod val="50000"/>
                </a:schemeClr>
              </a:solidFill>
              <a:latin typeface="Comic Sans MS" panose="030F0902030302020204" pitchFamily="66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Amy Gerber-Buchanan,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Amanda Charles, Bruna McPherson,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Meghan </a:t>
            </a:r>
            <a:r>
              <a:rPr lang="en" sz="1200" b="1" u="none" strike="noStrike" cap="none" dirty="0" err="1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Boda</a:t>
            </a:r>
            <a:r>
              <a:rPr lang="en" sz="1200" b="1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, Sarah </a:t>
            </a:r>
            <a:r>
              <a:rPr lang="en" sz="1200" b="1" u="none" strike="noStrike" cap="none" dirty="0" err="1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Bonafede</a:t>
            </a:r>
            <a:endParaRPr sz="1200" b="1" dirty="0">
              <a:solidFill>
                <a:schemeClr val="bg2">
                  <a:lumMod val="50000"/>
                </a:schemeClr>
              </a:solidFill>
              <a:latin typeface="Comic Sans MS" panose="030F0902030302020204" pitchFamily="66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600" b="1" dirty="0">
              <a:solidFill>
                <a:schemeClr val="bg2">
                  <a:lumMod val="50000"/>
                </a:schemeClr>
              </a:solidFill>
              <a:latin typeface="Comic Sans MS" panose="030F0902030302020204" pitchFamily="66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Contact: </a:t>
            </a:r>
            <a:r>
              <a:rPr lang="en" sz="1200" b="1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585-820-1451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u="none" strike="noStrike" cap="none" dirty="0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 dirty="0">
                <a:solidFill>
                  <a:schemeClr val="accent5"/>
                </a:solidFill>
                <a:latin typeface="Comic Sans MS" panose="030F0902030302020204" pitchFamily="66" charset="0"/>
                <a:hlinkClick r:id="rId3"/>
              </a:rPr>
              <a:t>agerber01@mail.buffalostate.edu</a:t>
            </a:r>
            <a:endParaRPr sz="1200" dirty="0">
              <a:latin typeface="Comic Sans MS" panose="030F0902030302020204" pitchFamily="66" charset="0"/>
            </a:endParaRPr>
          </a:p>
        </p:txBody>
      </p:sp>
      <p:sp>
        <p:nvSpPr>
          <p:cNvPr id="278" name="Google Shape;278;p13"/>
          <p:cNvSpPr txBox="1"/>
          <p:nvPr/>
        </p:nvSpPr>
        <p:spPr>
          <a:xfrm>
            <a:off x="3538728" y="228600"/>
            <a:ext cx="2907900" cy="7315200"/>
          </a:xfrm>
          <a:prstGeom prst="rect">
            <a:avLst/>
          </a:prstGeom>
          <a:solidFill>
            <a:srgbClr val="FF9F10"/>
          </a:solidFill>
          <a:ln w="114300" cap="flat" cmpd="sng">
            <a:solidFill>
              <a:srgbClr val="9950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9700" rIns="109700" bIns="109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 u="sn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600" b="1" dirty="0">
              <a:latin typeface="Comic Sans MS" panose="030F0902030302020204" pitchFamily="66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600" b="1" dirty="0">
              <a:latin typeface="Comic Sans MS" panose="030F0902030302020204" pitchFamily="66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latin typeface="Comic Sans MS" panose="030F0902030302020204" pitchFamily="66" charset="0"/>
              </a:rPr>
              <a:t>THE 5/20 RULE:</a:t>
            </a:r>
            <a:endParaRPr sz="1700" b="1" dirty="0">
              <a:latin typeface="Comic Sans MS" panose="030F0902030302020204" pitchFamily="66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 u="sng" dirty="0">
              <a:latin typeface="Comic Sans MS" panose="030F0902030302020204" pitchFamily="66" charset="0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</a:pPr>
            <a:r>
              <a:rPr lang="en" sz="1200" dirty="0">
                <a:latin typeface="Comic Sans MS" panose="030F0902030302020204" pitchFamily="66" charset="0"/>
              </a:rPr>
              <a:t>Choose foods with 5% DV or less of fat per serving. This amount is considered low.</a:t>
            </a:r>
            <a:endParaRPr sz="1200" dirty="0">
              <a:latin typeface="Comic Sans MS" panose="030F0902030302020204" pitchFamily="66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" sz="1200" dirty="0">
                <a:latin typeface="Comic Sans MS" panose="030F0902030302020204" pitchFamily="66" charset="0"/>
              </a:rPr>
              <a:t>Limit foods with  20% DV or more of fat per serving. This amount is considered high.</a:t>
            </a:r>
            <a:endParaRPr sz="1200" b="1" dirty="0">
              <a:latin typeface="Comic Sans MS" panose="030F0902030302020204" pitchFamily="66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219492" y="228600"/>
            <a:ext cx="2853000" cy="7315200"/>
          </a:xfrm>
          <a:prstGeom prst="rect">
            <a:avLst/>
          </a:prstGeom>
          <a:solidFill>
            <a:srgbClr val="FFDF5B"/>
          </a:solidFill>
          <a:ln w="114300" cap="sq" cmpd="sng">
            <a:solidFill>
              <a:srgbClr val="9950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" sz="600" b="1" dirty="0">
              <a:latin typeface="Comic Sans MS" panose="030F0902030302020204" pitchFamily="66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700" b="1" dirty="0">
                <a:latin typeface="Comic Sans MS" panose="030F0902030302020204" pitchFamily="66" charset="0"/>
              </a:rPr>
              <a:t>NUTRIENT CLAIMS: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" sz="600" b="1" dirty="0">
              <a:latin typeface="Comic Sans MS" panose="030F0902030302020204" pitchFamily="66" charset="0"/>
            </a:endParaRPr>
          </a:p>
          <a:p>
            <a:pPr marL="171450" lvl="0" indent="-171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Nutrient claims are claims about the content of certain nutrients or substances in food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</a:pPr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71450" lvl="0" indent="-171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Claims like:</a:t>
            </a:r>
          </a:p>
          <a:p>
            <a:pPr marL="152400" lvl="0">
              <a:buSzPts val="1200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	“low fat”, </a:t>
            </a:r>
          </a:p>
          <a:p>
            <a:pPr marL="152400" lvl="0">
              <a:buSzPts val="1200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	“fat free” </a:t>
            </a:r>
          </a:p>
          <a:p>
            <a:pPr marL="152400" lvl="0">
              <a:buSzPts val="1200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	“high in fat”</a:t>
            </a:r>
          </a:p>
          <a:p>
            <a:pPr lvl="0"/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Are often used when it comes to nutrient content claims made about fat on food labels.</a:t>
            </a:r>
          </a:p>
          <a:p>
            <a:pPr lvl="0" algn="just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just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" sz="600" b="1" dirty="0">
              <a:latin typeface="Comic Sans MS" panose="030F0902030302020204" pitchFamily="66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" sz="600" b="1" dirty="0">
              <a:latin typeface="Comic Sans MS" panose="030F0902030302020204" pitchFamily="66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700" b="1" dirty="0">
                <a:latin typeface="Comic Sans MS" panose="030F0902030302020204" pitchFamily="66" charset="0"/>
              </a:rPr>
              <a:t>HEALTH CLAIMS: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" sz="600" b="1" dirty="0">
              <a:latin typeface="Comic Sans MS" panose="030F0902030302020204" pitchFamily="66" charset="0"/>
            </a:endParaRPr>
          </a:p>
          <a:p>
            <a:pPr marL="171450" lvl="0" indent="-171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Health claims refer to the relationship between a specific food product or ingredient and a reduced risk of disease or a health condition</a:t>
            </a:r>
          </a:p>
          <a:p>
            <a:pPr lvl="0"/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Health claims available for use are either considered:</a:t>
            </a:r>
          </a:p>
          <a:p>
            <a:pPr lvl="0" algn="ctr"/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“Authorized”- FDA approved and allowed on food products to show it may reduce risk of health-related conditions.</a:t>
            </a:r>
          </a:p>
          <a:p>
            <a:pPr lvl="0"/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“Qualified”- FDA approved and supported by credible scientific evidence.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5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50" dirty="0"/>
          </a:p>
        </p:txBody>
      </p:sp>
      <p:sp>
        <p:nvSpPr>
          <p:cNvPr id="280" name="Google Shape;280;p13"/>
          <p:cNvSpPr txBox="1"/>
          <p:nvPr/>
        </p:nvSpPr>
        <p:spPr>
          <a:xfrm>
            <a:off x="6997875" y="1767525"/>
            <a:ext cx="2748000" cy="1255200"/>
          </a:xfrm>
          <a:prstGeom prst="rect">
            <a:avLst/>
          </a:prstGeom>
          <a:solidFill>
            <a:srgbClr val="6AA84F"/>
          </a:solidFill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Understanding </a:t>
            </a: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d</a:t>
            </a:r>
            <a:r>
              <a:rPr lang="en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ietary </a:t>
            </a: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fats</a:t>
            </a:r>
            <a:r>
              <a:rPr lang="en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, </a:t>
            </a: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k</a:t>
            </a:r>
            <a:r>
              <a:rPr lang="en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nowing which types to choose, and </a:t>
            </a: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h</a:t>
            </a:r>
            <a:r>
              <a:rPr lang="en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omic Sans MS" panose="030F0902030302020204" pitchFamily="66" charset="0"/>
              </a:rPr>
              <a:t>ealthy recommendations</a:t>
            </a:r>
            <a:endParaRPr sz="1600" b="1" i="0" u="none" strike="noStrike" cap="none" dirty="0">
              <a:solidFill>
                <a:schemeClr val="bg2">
                  <a:lumMod val="50000"/>
                </a:schemeClr>
              </a:solidFill>
              <a:latin typeface="Comic Sans MS" panose="030F0902030302020204" pitchFamily="66" charset="0"/>
            </a:endParaRPr>
          </a:p>
        </p:txBody>
      </p:sp>
      <p:pic>
        <p:nvPicPr>
          <p:cNvPr id="281" name="Google Shape;28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92825" y="3022775"/>
            <a:ext cx="2748000" cy="271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78350" y="387750"/>
            <a:ext cx="2576925" cy="1379725"/>
          </a:xfrm>
          <a:prstGeom prst="rect">
            <a:avLst/>
          </a:prstGeom>
          <a:noFill/>
          <a:ln w="952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3" name="Google Shape;283;p13"/>
          <p:cNvSpPr/>
          <p:nvPr/>
        </p:nvSpPr>
        <p:spPr>
          <a:xfrm flipH="1">
            <a:off x="3635173" y="325513"/>
            <a:ext cx="2715000" cy="1087652"/>
          </a:xfrm>
          <a:prstGeom prst="wedgeEllipseCallout">
            <a:avLst>
              <a:gd name="adj1" fmla="val -35264"/>
              <a:gd name="adj2" fmla="val 61716"/>
            </a:avLst>
          </a:prstGeom>
          <a:solidFill>
            <a:srgbClr val="BDDC5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700" b="1" dirty="0">
                <a:latin typeface="Comic Sans MS"/>
                <a:ea typeface="Comic Sans MS"/>
                <a:cs typeface="Comic Sans MS"/>
                <a:sym typeface="Comic Sans MS"/>
              </a:rPr>
              <a:t>LOOK FOR NEW LABEL COMING SOON</a:t>
            </a:r>
          </a:p>
        </p:txBody>
      </p:sp>
      <p:pic>
        <p:nvPicPr>
          <p:cNvPr id="284" name="Google Shape;28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2155" y="3022726"/>
            <a:ext cx="2507673" cy="86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89;p13">
            <a:extLst>
              <a:ext uri="{FF2B5EF4-FFF2-40B4-BE49-F238E27FC236}">
                <a16:creationId xmlns:a16="http://schemas.microsoft.com/office/drawing/2014/main" id="{3A6AAFF4-A3C0-2E44-9EB1-3B8ACE07537E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5174" y="1620982"/>
            <a:ext cx="2715001" cy="4115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"/>
          <p:cNvSpPr txBox="1"/>
          <p:nvPr/>
        </p:nvSpPr>
        <p:spPr>
          <a:xfrm>
            <a:off x="6967728" y="228792"/>
            <a:ext cx="2853000" cy="7315200"/>
          </a:xfrm>
          <a:prstGeom prst="rect">
            <a:avLst/>
          </a:prstGeom>
          <a:solidFill>
            <a:srgbClr val="FFF4E5"/>
          </a:solidFill>
          <a:ln w="114300" cap="flat" cmpd="sng">
            <a:solidFill>
              <a:srgbClr val="9950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marL="0" marR="0" lvl="0" indent="-5715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600" b="1" dirty="0">
              <a:solidFill>
                <a:srgbClr val="CC0000"/>
              </a:solidFill>
              <a:latin typeface="Comic Sans MS" panose="030F0902030302020204" pitchFamily="66" charset="0"/>
            </a:endParaRPr>
          </a:p>
          <a:p>
            <a:pPr marL="0" marR="0" lvl="0" indent="-5715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CC0000"/>
                </a:solidFill>
                <a:latin typeface="Comic Sans MS" panose="030F0902030302020204" pitchFamily="66" charset="0"/>
              </a:rPr>
              <a:t>DAILY VALUE DIETARY FAT GUIDELINES:</a:t>
            </a:r>
            <a:endParaRPr sz="1700" b="1" dirty="0">
              <a:solidFill>
                <a:srgbClr val="CC0000"/>
              </a:solidFill>
              <a:latin typeface="Comic Sans MS" panose="030F09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600" dirty="0">
              <a:latin typeface="Comic Sans MS" panose="030F0902030302020204" pitchFamily="66" charset="0"/>
              <a:ea typeface="Calibri"/>
              <a:cs typeface="Calibri"/>
              <a:sym typeface="Calibri"/>
            </a:endParaRPr>
          </a:p>
          <a:p>
            <a:pPr marL="57150" marR="58135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 dirty="0">
                <a:latin typeface="Comic Sans MS" panose="030F0902030302020204" pitchFamily="66" charset="0"/>
              </a:rPr>
              <a:t>The Daily Value (DV) for overall fat is 20% to 35% of total calories from fat. This is about 77 grams/day based on a 2,000 calorie diet. </a:t>
            </a:r>
            <a:endParaRPr sz="600" dirty="0">
              <a:latin typeface="Comic Sans MS" panose="030F0902030302020204" pitchFamily="66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CC0000"/>
                </a:solidFill>
                <a:latin typeface="Comic Sans MS" panose="030F0902030302020204" pitchFamily="66" charset="0"/>
              </a:rPr>
              <a:t>FAT AWARENESS:</a:t>
            </a:r>
            <a:endParaRPr sz="600" b="1" dirty="0">
              <a:solidFill>
                <a:srgbClr val="CC0000"/>
              </a:solidFill>
              <a:latin typeface="Comic Sans MS" panose="030F0902030302020204" pitchFamily="66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266700" lvl="0" indent="-171450" rtl="0"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" sz="1200" b="1" dirty="0">
                <a:solidFill>
                  <a:srgbClr val="CC0000"/>
                </a:solidFill>
                <a:latin typeface="Comic Sans MS" panose="030F0902030302020204" pitchFamily="66" charset="0"/>
              </a:rPr>
              <a:t>Avoid</a:t>
            </a:r>
            <a:r>
              <a:rPr lang="en" sz="1200" dirty="0">
                <a:latin typeface="Comic Sans MS" panose="030F0902030302020204" pitchFamily="66" charset="0"/>
              </a:rPr>
              <a:t> intake of trans fats due to health risks</a:t>
            </a:r>
            <a:endParaRPr sz="1200" dirty="0">
              <a:latin typeface="Comic Sans MS" panose="030F0902030302020204" pitchFamily="66" charset="0"/>
            </a:endParaRPr>
          </a:p>
          <a:p>
            <a:pPr marL="91440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266700" lvl="0" indent="-171450" rtl="0"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" sz="1200" b="1" dirty="0">
                <a:solidFill>
                  <a:srgbClr val="C00000"/>
                </a:solidFill>
                <a:latin typeface="Comic Sans MS" panose="030F0902030302020204" pitchFamily="66" charset="0"/>
              </a:rPr>
              <a:t>Limit</a:t>
            </a:r>
            <a:r>
              <a:rPr lang="en" sz="1200" dirty="0">
                <a:latin typeface="Comic Sans MS" panose="030F0902030302020204" pitchFamily="66" charset="0"/>
              </a:rPr>
              <a:t> consumption of saturated fats and dietary cholesterol</a:t>
            </a:r>
          </a:p>
          <a:p>
            <a:pPr marL="95250" lvl="0" rtl="0">
              <a:spcBef>
                <a:spcPts val="0"/>
              </a:spcBef>
              <a:spcAft>
                <a:spcPts val="0"/>
              </a:spcAft>
              <a:buSzPts val="1200"/>
            </a:pPr>
            <a:endParaRPr lang="en" sz="600" dirty="0">
              <a:latin typeface="Comic Sans MS" panose="030F0902030302020204" pitchFamily="66" charset="0"/>
            </a:endParaRPr>
          </a:p>
          <a:p>
            <a:pPr marL="266700" lvl="0" indent="-171450" rtl="0"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" sz="1200" b="1" dirty="0">
                <a:solidFill>
                  <a:srgbClr val="C00000"/>
                </a:solidFill>
                <a:latin typeface="Comic Sans MS" panose="030F0902030302020204" pitchFamily="66" charset="0"/>
              </a:rPr>
              <a:t>Reduce</a:t>
            </a:r>
            <a:r>
              <a:rPr lang="en" sz="1200" dirty="0">
                <a:latin typeface="Comic Sans MS" panose="030F0902030302020204" pitchFamily="66" charset="0"/>
              </a:rPr>
              <a:t> intake of trans fats</a:t>
            </a:r>
            <a:endParaRPr sz="1200" dirty="0">
              <a:latin typeface="Comic Sans MS" panose="030F0902030302020204" pitchFamily="66" charset="0"/>
            </a:endParaRPr>
          </a:p>
          <a:p>
            <a:pPr marL="91440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266700" marR="58135" lvl="0" indent="-171450" rtl="0"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" sz="1200" b="1" dirty="0">
                <a:solidFill>
                  <a:srgbClr val="CC0000"/>
                </a:solidFill>
                <a:latin typeface="Comic Sans MS" panose="030F0902030302020204" pitchFamily="66" charset="0"/>
              </a:rPr>
              <a:t>Increase </a:t>
            </a:r>
            <a:r>
              <a:rPr lang="en" sz="1200" dirty="0">
                <a:latin typeface="Comic Sans MS" panose="030F0902030302020204" pitchFamily="66" charset="0"/>
              </a:rPr>
              <a:t>foods containing monounsaturated or polyunsaturated fats, </a:t>
            </a:r>
            <a:r>
              <a:rPr lang="en-US" sz="1200" dirty="0">
                <a:latin typeface="Comic Sans MS" panose="030F0902030302020204" pitchFamily="66" charset="0"/>
              </a:rPr>
              <a:t>such as nuts, seeds, seafood, and oils (canola, olive, peanut)</a:t>
            </a:r>
            <a:endParaRPr sz="600" dirty="0">
              <a:latin typeface="Comic Sans MS" panose="030F0902030302020204" pitchFamily="66" charset="0"/>
            </a:endParaRPr>
          </a:p>
          <a:p>
            <a:pPr marL="0" marR="58135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91" name="Google Shape;291;p14"/>
          <p:cNvSpPr txBox="1"/>
          <p:nvPr/>
        </p:nvSpPr>
        <p:spPr>
          <a:xfrm>
            <a:off x="3838891" y="708696"/>
            <a:ext cx="2445000" cy="6251400"/>
          </a:xfrm>
          <a:prstGeom prst="rect">
            <a:avLst/>
          </a:prstGeom>
          <a:solidFill>
            <a:srgbClr val="E0E9F3"/>
          </a:solidFill>
          <a:ln>
            <a:noFill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4"/>
          <p:cNvSpPr txBox="1"/>
          <p:nvPr/>
        </p:nvSpPr>
        <p:spPr>
          <a:xfrm>
            <a:off x="228600" y="228792"/>
            <a:ext cx="2907900" cy="7315200"/>
          </a:xfrm>
          <a:prstGeom prst="rect">
            <a:avLst/>
          </a:prstGeom>
          <a:solidFill>
            <a:srgbClr val="FFF2CC"/>
          </a:solidFill>
          <a:ln w="114300" cap="flat" cmpd="sng">
            <a:solidFill>
              <a:srgbClr val="9950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700" b="1" dirty="0">
                <a:latin typeface="Comic Sans MS" panose="030F0902030302020204" pitchFamily="66" charset="0"/>
              </a:rPr>
              <a:t>TYPES OF FATS: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600" b="1" dirty="0">
              <a:latin typeface="Comic Sans MS" panose="030F0902030302020204" pitchFamily="66" charset="0"/>
            </a:endParaRPr>
          </a:p>
          <a:p>
            <a:pPr marL="323850" lvl="0" indent="-171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" sz="1200" b="1" i="0" u="none" strike="noStrike" cap="none" dirty="0">
                <a:solidFill>
                  <a:srgbClr val="000000"/>
                </a:solidFill>
                <a:latin typeface="Comic Sans MS" panose="030F0902030302020204" pitchFamily="66" charset="0"/>
              </a:rPr>
              <a:t>Unsaturated</a:t>
            </a:r>
            <a:r>
              <a:rPr lang="en" sz="1200" i="0" u="none" strike="noStrike" cap="none" dirty="0">
                <a:solidFill>
                  <a:srgbClr val="000000"/>
                </a:solidFill>
                <a:latin typeface="Comic Sans MS" panose="030F0902030302020204" pitchFamily="66" charset="0"/>
              </a:rPr>
              <a:t> - found in plant products;</a:t>
            </a:r>
            <a:r>
              <a:rPr lang="en" sz="1200" dirty="0">
                <a:latin typeface="Comic Sans MS" panose="030F0902030302020204" pitchFamily="66" charset="0"/>
              </a:rPr>
              <a:t> olives, nuts, seeds</a:t>
            </a:r>
            <a:endParaRPr sz="1200" i="0" u="none" strike="noStrike" cap="none" dirty="0">
              <a:solidFill>
                <a:srgbClr val="000000"/>
              </a:solidFill>
              <a:latin typeface="Comic Sans MS" panose="030F0902030302020204" pitchFamily="66" charset="0"/>
            </a:endParaRP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323850" lvl="0" indent="-171450">
              <a:lnSpc>
                <a:spcPct val="115000"/>
              </a:lnSpc>
              <a:buSzPts val="1200"/>
              <a:buFont typeface="Arial" panose="020B0604020202020204" pitchFamily="34" charset="0"/>
              <a:buChar char="•"/>
            </a:pPr>
            <a:r>
              <a:rPr lang="en" sz="1200" b="1" i="0" u="none" strike="noStrike" cap="none" dirty="0">
                <a:solidFill>
                  <a:srgbClr val="000000"/>
                </a:solidFill>
                <a:latin typeface="Comic Sans MS" panose="030F0902030302020204" pitchFamily="66" charset="0"/>
              </a:rPr>
              <a:t>Saturated</a:t>
            </a:r>
            <a:r>
              <a:rPr lang="en" sz="1200" i="0" u="none" strike="noStrike" cap="none" dirty="0">
                <a:solidFill>
                  <a:srgbClr val="000000"/>
                </a:solidFill>
                <a:latin typeface="Comic Sans MS" panose="030F0902030302020204" pitchFamily="66" charset="0"/>
              </a:rPr>
              <a:t> - found in animal products</a:t>
            </a:r>
            <a:r>
              <a:rPr lang="en" sz="1200" dirty="0">
                <a:latin typeface="Comic Sans MS" panose="030F0902030302020204" pitchFamily="66" charset="0"/>
              </a:rPr>
              <a:t>, butter, processed meats, coconut oil, cheese</a:t>
            </a:r>
            <a:endParaRPr sz="1200" dirty="0">
              <a:latin typeface="Comic Sans MS" panose="030F0902030302020204" pitchFamily="66" charset="0"/>
            </a:endParaRP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323850" lvl="0" indent="-171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" sz="1200" b="1" i="0" u="none" strike="noStrike" cap="none" dirty="0">
                <a:solidFill>
                  <a:srgbClr val="000000"/>
                </a:solidFill>
                <a:latin typeface="Comic Sans MS" panose="030F0902030302020204" pitchFamily="66" charset="0"/>
              </a:rPr>
              <a:t>Trans</a:t>
            </a:r>
            <a:r>
              <a:rPr lang="en" sz="1200" i="0" u="none" strike="noStrike" cap="none" dirty="0">
                <a:solidFill>
                  <a:srgbClr val="000000"/>
                </a:solidFill>
                <a:latin typeface="Comic Sans MS" panose="030F0902030302020204" pitchFamily="66" charset="0"/>
              </a:rPr>
              <a:t> – found in crackers, microwave popcorn, </a:t>
            </a:r>
            <a:r>
              <a:rPr lang="en" sz="1200" dirty="0">
                <a:latin typeface="Comic Sans MS" panose="030F0902030302020204" pitchFamily="66" charset="0"/>
              </a:rPr>
              <a:t>cakes, cookies, pizza, chips, donuts</a:t>
            </a:r>
            <a:endParaRPr sz="1200" i="0" u="none" strike="noStrike" cap="none" dirty="0">
              <a:solidFill>
                <a:srgbClr val="000000"/>
              </a:solidFill>
              <a:latin typeface="Comic Sans MS" panose="030F0902030302020204" pitchFamily="66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6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latin typeface="Comic Sans MS" panose="030F0902030302020204" pitchFamily="66" charset="0"/>
              </a:rPr>
              <a:t>ALTERNATIVE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latin typeface="Comic Sans MS" panose="030F0902030302020204" pitchFamily="66" charset="0"/>
              </a:rPr>
              <a:t>FAT PRODUCTS: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3238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" sz="1200" dirty="0">
                <a:latin typeface="Comic Sans MS" panose="030F0902030302020204" pitchFamily="66" charset="0"/>
              </a:rPr>
              <a:t>Altering a  food may increase the sodium, fiber, cholesterol, sugars, and carbohydrates</a:t>
            </a:r>
            <a:endParaRPr sz="1200" dirty="0">
              <a:latin typeface="Comic Sans MS" panose="030F0902030302020204" pitchFamily="66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3238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" sz="1200" dirty="0">
                <a:latin typeface="Comic Sans MS" panose="030F0902030302020204" pitchFamily="66" charset="0"/>
              </a:rPr>
              <a:t>Affects the taste, texture, appearance, and aroma as well as baking and cooking</a:t>
            </a:r>
            <a:endParaRPr sz="1200" dirty="0">
              <a:latin typeface="Comic Sans MS" panose="030F0902030302020204" pitchFamily="66" charset="0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Comic Sans MS" panose="030F0902030302020204" pitchFamily="66" charset="0"/>
            </a:endParaRPr>
          </a:p>
          <a:p>
            <a:pPr marL="3238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" sz="1200" dirty="0">
                <a:latin typeface="Comic Sans MS" panose="030F0902030302020204" pitchFamily="66" charset="0"/>
              </a:rPr>
              <a:t>Sugar, fiber, salt, and other ingredients are often added to improve texture and flavor lost when fat is removed</a:t>
            </a:r>
            <a:endParaRPr sz="1200" b="1" dirty="0">
              <a:latin typeface="Comic Sans MS" panose="030F0902030302020204" pitchFamily="66" charset="0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3602736" y="228600"/>
            <a:ext cx="2907900" cy="7315200"/>
          </a:xfrm>
          <a:prstGeom prst="rect">
            <a:avLst/>
          </a:prstGeom>
          <a:solidFill>
            <a:srgbClr val="EAB368"/>
          </a:solidFill>
          <a:ln w="114300" cap="flat" cmpd="sng">
            <a:solidFill>
              <a:srgbClr val="9950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9700" tIns="109700" rIns="109700" bIns="109700" anchor="t" anchorCtr="0">
            <a:noAutofit/>
          </a:bodyPr>
          <a:lstStyle/>
          <a:p>
            <a:pPr lvl="0" algn="ctr"/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r>
              <a:rPr lang="en-US" sz="1700" b="1" dirty="0">
                <a:latin typeface="Comic Sans MS"/>
                <a:ea typeface="Comic Sans MS"/>
                <a:cs typeface="Comic Sans MS"/>
                <a:sym typeface="Comic Sans MS"/>
              </a:rPr>
              <a:t>FACTS ON FATS:</a:t>
            </a:r>
          </a:p>
          <a:p>
            <a:pPr lvl="0" algn="ctr"/>
            <a:endParaRPr lang="en-US" sz="600" b="1" u="sng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23850" lvl="0" indent="-171450">
              <a:buSzPct val="111000"/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Fats are essential to give your body energy of 9 kcal/gram.</a:t>
            </a:r>
            <a:endParaRPr lang="en-US" sz="1200" b="1" u="sng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/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23850" lvl="0" indent="-171450">
              <a:buSzPts val="1200"/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They allow for absorption of vitamins A, D, E and K </a:t>
            </a:r>
          </a:p>
          <a:p>
            <a:pPr marL="167632" lvl="0"/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23850" lvl="0" indent="-171450">
              <a:buSzPts val="1200"/>
              <a:buFont typeface="Arial" panose="020B0604020202020204" pitchFamily="34" charset="0"/>
              <a:buChar char="•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Saturated and trans fats can increase risk of cardiovascular disease </a:t>
            </a:r>
          </a:p>
          <a:p>
            <a:pPr marL="457200" lvl="0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/>
            <a:endParaRPr lang="en-US"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1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1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/>
            <a:endParaRPr lang="en-US" sz="1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1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algn="ctr"/>
            <a:r>
              <a:rPr lang="en-US" sz="1700" b="1" dirty="0">
                <a:latin typeface="Comic Sans MS"/>
                <a:ea typeface="Comic Sans MS"/>
                <a:cs typeface="Comic Sans MS"/>
                <a:sym typeface="Comic Sans MS"/>
              </a:rPr>
              <a:t>EFFECTS OF FAT ALTERNATIVE FOODs: </a:t>
            </a:r>
          </a:p>
          <a:p>
            <a:pPr lvl="0" algn="ctr"/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4800">
              <a:buSzPts val="1200"/>
              <a:buFont typeface="Comic Sans MS"/>
              <a:buChar char="●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Calories may increase due to sugar </a:t>
            </a:r>
          </a:p>
          <a:p>
            <a:pPr marL="457200" lvl="0" indent="-304800">
              <a:buSzPts val="1200"/>
              <a:buFont typeface="Comic Sans MS"/>
              <a:buChar char="●"/>
            </a:pPr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4800">
              <a:buSzPts val="1200"/>
              <a:buFont typeface="Comic Sans MS"/>
              <a:buChar char="●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Fiber often increases due to additives</a:t>
            </a:r>
          </a:p>
          <a:p>
            <a:pPr marL="457200" lvl="0" indent="-304800">
              <a:buSzPts val="1200"/>
              <a:buFont typeface="Comic Sans MS"/>
              <a:buChar char="●"/>
            </a:pPr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4800">
              <a:buSzPts val="1200"/>
              <a:buFont typeface="Comic Sans MS"/>
              <a:buChar char="●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Sodium (salt) increases to compensate for flavor lost from fat</a:t>
            </a:r>
          </a:p>
          <a:p>
            <a:pPr marL="457200" lvl="0" indent="-304800">
              <a:buSzPts val="1200"/>
              <a:buFont typeface="Comic Sans MS"/>
              <a:buChar char="●"/>
            </a:pPr>
            <a:endParaRPr lang="en-US" sz="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4800">
              <a:buSzPts val="1200"/>
              <a:buFont typeface="Comic Sans MS"/>
              <a:buChar char="●"/>
            </a:pPr>
            <a:r>
              <a:rPr lang="en-US" sz="1200" b="1" dirty="0">
                <a:latin typeface="Comic Sans MS"/>
                <a:ea typeface="Comic Sans MS"/>
                <a:cs typeface="Comic Sans MS"/>
                <a:sym typeface="Comic Sans MS"/>
              </a:rPr>
              <a:t>LOW FAT DOES NOT ALWAYS MEAN LOW</a:t>
            </a:r>
          </a:p>
          <a:p>
            <a:pPr marL="457200" lvl="0" indent="-304800">
              <a:buSzPts val="1200"/>
              <a:buFont typeface="Comic Sans MS"/>
              <a:buChar char="●"/>
            </a:pPr>
            <a:endParaRPr lang="en-US" sz="6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4800">
              <a:buSzPts val="1200"/>
              <a:buFont typeface="Comic Sans MS"/>
              <a:buChar char="●"/>
            </a:pPr>
            <a:r>
              <a:rPr lang="en-US" sz="1200" dirty="0">
                <a:latin typeface="Comic Sans MS"/>
                <a:ea typeface="Comic Sans MS"/>
                <a:cs typeface="Comic Sans MS"/>
                <a:sym typeface="Comic Sans MS"/>
              </a:rPr>
              <a:t>Food products are altered to decrease the amount of fat</a:t>
            </a: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pic>
        <p:nvPicPr>
          <p:cNvPr id="294" name="Google Shape;2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714" y="2882767"/>
            <a:ext cx="2507672" cy="1273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8435" y="4793673"/>
            <a:ext cx="1717965" cy="2452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02;p14">
            <a:extLst>
              <a:ext uri="{FF2B5EF4-FFF2-40B4-BE49-F238E27FC236}">
                <a16:creationId xmlns:a16="http://schemas.microsoft.com/office/drawing/2014/main" id="{6357336F-7246-3246-B448-EE1D3BA99EE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3036" y="2327278"/>
            <a:ext cx="2667300" cy="1829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397</Words>
  <Application>Microsoft Macintosh PowerPoint</Application>
  <PresentationFormat>Custom</PresentationFormat>
  <Paragraphs>223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Maven Pro</vt:lpstr>
      <vt:lpstr>Nunito</vt:lpstr>
      <vt:lpstr>Comic Sans MS</vt:lpstr>
      <vt:lpstr>Momentum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amy buchanan</cp:lastModifiedBy>
  <cp:revision>10</cp:revision>
  <dcterms:modified xsi:type="dcterms:W3CDTF">2019-02-04T06:59:08Z</dcterms:modified>
</cp:coreProperties>
</file>