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5143500" type="screen16x9"/>
  <p:notesSz cx="6858000" cy="9144000"/>
  <p:embeddedFontLst>
    <p:embeddedFont>
      <p:font typeface="Open Sans" panose="020B0606030504020204" pitchFamily="34" charset="0"/>
      <p:regular r:id="rId15"/>
      <p:bold r:id="rId16"/>
      <p:italic r:id="rId17"/>
      <p:boldItalic r:id="rId18"/>
    </p:embeddedFont>
    <p:embeddedFont>
      <p:font typeface="PT Sans Narrow" panose="020B0506020203020204" pitchFamily="34" charset="77"/>
      <p:regular r:id="rId19"/>
      <p:bold r:id="rId2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745"/>
  </p:normalViewPr>
  <p:slideViewPr>
    <p:cSldViewPr snapToGrid="0">
      <p:cViewPr varScale="1">
        <p:scale>
          <a:sx n="141" d="100"/>
          <a:sy n="141" d="100"/>
        </p:scale>
        <p:origin x="800" y="17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44e6888679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44e688867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44dbbd7187_0_7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44dbbd7187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44dbbd7187_0_2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44dbbd7187_0_2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445921e389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445921e38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445921e389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445921e389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445921e389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445921e389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44e524c323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44e524c32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44e524c323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44e524c323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44e524c323_0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44e524c323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44e6888679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44e6888679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44e524c323_0_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44e524c323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cxnSp>
        <p:nvCxnSpPr>
          <p:cNvPr id="10" name="Google Shape;10;p2"/>
          <p:cNvCxnSpPr/>
          <p:nvPr/>
        </p:nvCxnSpPr>
        <p:spPr>
          <a:xfrm>
            <a:off x="7007735" y="3176888"/>
            <a:ext cx="562200" cy="0"/>
          </a:xfrm>
          <a:prstGeom prst="straightConnector1">
            <a:avLst/>
          </a:prstGeom>
          <a:noFill/>
          <a:ln w="76200" cap="flat" cmpd="sng">
            <a:solidFill>
              <a:schemeClr val="lt2"/>
            </a:solidFill>
            <a:prstDash val="solid"/>
            <a:round/>
            <a:headEnd type="none" w="sm" len="sm"/>
            <a:tailEnd type="none" w="sm" len="sm"/>
          </a:ln>
        </p:spPr>
      </p:cxnSp>
      <p:cxnSp>
        <p:nvCxnSpPr>
          <p:cNvPr id="11" name="Google Shape;11;p2"/>
          <p:cNvCxnSpPr/>
          <p:nvPr/>
        </p:nvCxnSpPr>
        <p:spPr>
          <a:xfrm>
            <a:off x="1575035" y="3158252"/>
            <a:ext cx="562200" cy="0"/>
          </a:xfrm>
          <a:prstGeom prst="straightConnector1">
            <a:avLst/>
          </a:prstGeom>
          <a:noFill/>
          <a:ln w="76200" cap="flat" cmpd="sng">
            <a:solidFill>
              <a:schemeClr val="lt2"/>
            </a:solidFill>
            <a:prstDash val="solid"/>
            <a:round/>
            <a:headEnd type="none" w="sm" len="sm"/>
            <a:tailEnd type="none" w="sm" len="sm"/>
          </a:ln>
        </p:spPr>
      </p:cxnSp>
      <p:grpSp>
        <p:nvGrpSpPr>
          <p:cNvPr id="12" name="Google Shape;12;p2"/>
          <p:cNvGrpSpPr/>
          <p:nvPr/>
        </p:nvGrpSpPr>
        <p:grpSpPr>
          <a:xfrm>
            <a:off x="1004144" y="1022025"/>
            <a:ext cx="7136668" cy="152400"/>
            <a:chOff x="1346429" y="1011300"/>
            <a:chExt cx="6452100" cy="152400"/>
          </a:xfrm>
        </p:grpSpPr>
        <p:cxnSp>
          <p:nvCxnSpPr>
            <p:cNvPr id="13" name="Google Shape;13;p2"/>
            <p:cNvCxnSpPr/>
            <p:nvPr/>
          </p:nvCxnSpPr>
          <p:spPr>
            <a:xfrm rot="10800000">
              <a:off x="1346429" y="1011300"/>
              <a:ext cx="6452100" cy="0"/>
            </a:xfrm>
            <a:prstGeom prst="straightConnector1">
              <a:avLst/>
            </a:prstGeom>
            <a:noFill/>
            <a:ln w="76200" cap="flat" cmpd="sng">
              <a:solidFill>
                <a:schemeClr val="accent3"/>
              </a:solidFill>
              <a:prstDash val="solid"/>
              <a:round/>
              <a:headEnd type="none" w="sm" len="sm"/>
              <a:tailEnd type="none" w="sm" len="sm"/>
            </a:ln>
          </p:spPr>
        </p:cxnSp>
        <p:cxnSp>
          <p:nvCxnSpPr>
            <p:cNvPr id="14" name="Google Shape;14;p2"/>
            <p:cNvCxnSpPr/>
            <p:nvPr/>
          </p:nvCxnSpPr>
          <p:spPr>
            <a:xfrm rot="10800000">
              <a:off x="1346429" y="1163700"/>
              <a:ext cx="6452100" cy="0"/>
            </a:xfrm>
            <a:prstGeom prst="straightConnector1">
              <a:avLst/>
            </a:prstGeom>
            <a:noFill/>
            <a:ln w="9525" cap="flat" cmpd="sng">
              <a:solidFill>
                <a:schemeClr val="accent3"/>
              </a:solidFill>
              <a:prstDash val="solid"/>
              <a:round/>
              <a:headEnd type="none" w="sm" len="sm"/>
              <a:tailEnd type="none" w="sm" len="sm"/>
            </a:ln>
          </p:spPr>
        </p:cxnSp>
      </p:grpSp>
      <p:grpSp>
        <p:nvGrpSpPr>
          <p:cNvPr id="15" name="Google Shape;15;p2"/>
          <p:cNvGrpSpPr/>
          <p:nvPr/>
        </p:nvGrpSpPr>
        <p:grpSpPr>
          <a:xfrm>
            <a:off x="1004151" y="3969100"/>
            <a:ext cx="7136668" cy="152400"/>
            <a:chOff x="1346435" y="3969088"/>
            <a:chExt cx="6452100" cy="152400"/>
          </a:xfrm>
        </p:grpSpPr>
        <p:cxnSp>
          <p:nvCxnSpPr>
            <p:cNvPr id="16" name="Google Shape;16;p2"/>
            <p:cNvCxnSpPr/>
            <p:nvPr/>
          </p:nvCxnSpPr>
          <p:spPr>
            <a:xfrm>
              <a:off x="1346435" y="4121488"/>
              <a:ext cx="6452100" cy="0"/>
            </a:xfrm>
            <a:prstGeom prst="straightConnector1">
              <a:avLst/>
            </a:prstGeom>
            <a:noFill/>
            <a:ln w="76200" cap="flat" cmpd="sng">
              <a:solidFill>
                <a:schemeClr val="accent3"/>
              </a:solidFill>
              <a:prstDash val="solid"/>
              <a:round/>
              <a:headEnd type="none" w="sm" len="sm"/>
              <a:tailEnd type="none" w="sm" len="sm"/>
            </a:ln>
          </p:spPr>
        </p:cxnSp>
        <p:cxnSp>
          <p:nvCxnSpPr>
            <p:cNvPr id="17" name="Google Shape;17;p2"/>
            <p:cNvCxnSpPr/>
            <p:nvPr/>
          </p:nvCxnSpPr>
          <p:spPr>
            <a:xfrm>
              <a:off x="1346435" y="3969088"/>
              <a:ext cx="6452100" cy="0"/>
            </a:xfrm>
            <a:prstGeom prst="straightConnector1">
              <a:avLst/>
            </a:prstGeom>
            <a:noFill/>
            <a:ln w="9525" cap="flat" cmpd="sng">
              <a:solidFill>
                <a:schemeClr val="accent3"/>
              </a:solidFill>
              <a:prstDash val="solid"/>
              <a:round/>
              <a:headEnd type="none" w="sm" len="sm"/>
              <a:tailEnd type="none" w="sm" len="sm"/>
            </a:ln>
          </p:spPr>
        </p:cxnSp>
      </p:grpSp>
      <p:sp>
        <p:nvSpPr>
          <p:cNvPr id="18" name="Google Shape;18;p2"/>
          <p:cNvSpPr txBox="1">
            <a:spLocks noGrp="1"/>
          </p:cNvSpPr>
          <p:nvPr>
            <p:ph type="ctrTitle"/>
          </p:nvPr>
        </p:nvSpPr>
        <p:spPr>
          <a:xfrm>
            <a:off x="1004150" y="1751764"/>
            <a:ext cx="7136700" cy="1022400"/>
          </a:xfrm>
          <a:prstGeom prst="rect">
            <a:avLst/>
          </a:prstGeom>
        </p:spPr>
        <p:txBody>
          <a:bodyPr spcFirstLastPara="1" wrap="square" lIns="91425" tIns="91425" rIns="91425" bIns="91425" anchor="b" anchorCtr="0"/>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a:endParaRPr/>
          </a:p>
        </p:txBody>
      </p:sp>
      <p:sp>
        <p:nvSpPr>
          <p:cNvPr id="19" name="Google Shape;19;p2"/>
          <p:cNvSpPr txBox="1">
            <a:spLocks noGrp="1"/>
          </p:cNvSpPr>
          <p:nvPr>
            <p:ph type="subTitle" idx="1"/>
          </p:nvPr>
        </p:nvSpPr>
        <p:spPr>
          <a:xfrm>
            <a:off x="2137225" y="2850039"/>
            <a:ext cx="4870500" cy="7926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a:endParaRPr/>
          </a:p>
        </p:txBody>
      </p:sp>
      <p:sp>
        <p:nvSpPr>
          <p:cNvPr id="20" name="Google Shape;20;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1"/>
        <p:cNvGrpSpPr/>
        <p:nvPr/>
      </p:nvGrpSpPr>
      <p:grpSpPr>
        <a:xfrm>
          <a:off x="0" y="0"/>
          <a:ext cx="0" cy="0"/>
          <a:chOff x="0" y="0"/>
          <a:chExt cx="0" cy="0"/>
        </a:xfrm>
      </p:grpSpPr>
      <p:sp>
        <p:nvSpPr>
          <p:cNvPr id="22" name="Google Shape;22;p3"/>
          <p:cNvSpPr/>
          <p:nvPr/>
        </p:nvSpPr>
        <p:spPr>
          <a:xfrm>
            <a:off x="-50" y="2571900"/>
            <a:ext cx="9144000" cy="25716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3"/>
          <p:cNvSpPr txBox="1">
            <a:spLocks noGrp="1"/>
          </p:cNvSpPr>
          <p:nvPr>
            <p:ph type="title"/>
          </p:nvPr>
        </p:nvSpPr>
        <p:spPr>
          <a:xfrm>
            <a:off x="311700" y="814800"/>
            <a:ext cx="8571300" cy="942000"/>
          </a:xfrm>
          <a:prstGeom prst="rect">
            <a:avLst/>
          </a:prstGeom>
        </p:spPr>
        <p:txBody>
          <a:bodyPr spcFirstLastPara="1" wrap="square" lIns="91425" tIns="91425" rIns="91425" bIns="91425" anchor="ctr" anchorCtr="0"/>
          <a:lstStyle>
            <a:lvl1pPr lvl="0" algn="ctr">
              <a:spcBef>
                <a:spcPts val="0"/>
              </a:spcBef>
              <a:spcAft>
                <a:spcPts val="0"/>
              </a:spcAft>
              <a:buSzPts val="3600"/>
              <a:buNone/>
              <a:defRPr/>
            </a:lvl1pPr>
            <a:lvl2pPr lvl="1" algn="ctr">
              <a:spcBef>
                <a:spcPts val="0"/>
              </a:spcBef>
              <a:spcAft>
                <a:spcPts val="0"/>
              </a:spcAft>
              <a:buSzPts val="3600"/>
              <a:buNone/>
              <a:defRPr/>
            </a:lvl2pPr>
            <a:lvl3pPr lvl="2" algn="ctr">
              <a:spcBef>
                <a:spcPts val="0"/>
              </a:spcBef>
              <a:spcAft>
                <a:spcPts val="0"/>
              </a:spcAft>
              <a:buSzPts val="3600"/>
              <a:buNone/>
              <a:defRPr/>
            </a:lvl3pPr>
            <a:lvl4pPr lvl="3" algn="ctr">
              <a:spcBef>
                <a:spcPts val="0"/>
              </a:spcBef>
              <a:spcAft>
                <a:spcPts val="0"/>
              </a:spcAft>
              <a:buSzPts val="3600"/>
              <a:buNone/>
              <a:defRPr/>
            </a:lvl4pPr>
            <a:lvl5pPr lvl="4" algn="ctr">
              <a:spcBef>
                <a:spcPts val="0"/>
              </a:spcBef>
              <a:spcAft>
                <a:spcPts val="0"/>
              </a:spcAft>
              <a:buSzPts val="3600"/>
              <a:buNone/>
              <a:defRPr/>
            </a:lvl5pPr>
            <a:lvl6pPr lvl="5" algn="ctr">
              <a:spcBef>
                <a:spcPts val="0"/>
              </a:spcBef>
              <a:spcAft>
                <a:spcPts val="0"/>
              </a:spcAft>
              <a:buSzPts val="3600"/>
              <a:buNone/>
              <a:defRPr/>
            </a:lvl6pPr>
            <a:lvl7pPr lvl="6" algn="ctr">
              <a:spcBef>
                <a:spcPts val="0"/>
              </a:spcBef>
              <a:spcAft>
                <a:spcPts val="0"/>
              </a:spcAft>
              <a:buSzPts val="3600"/>
              <a:buNone/>
              <a:defRPr/>
            </a:lvl7pPr>
            <a:lvl8pPr lvl="7" algn="ctr">
              <a:spcBef>
                <a:spcPts val="0"/>
              </a:spcBef>
              <a:spcAft>
                <a:spcPts val="0"/>
              </a:spcAft>
              <a:buSzPts val="3600"/>
              <a:buNone/>
              <a:defRPr/>
            </a:lvl8pPr>
            <a:lvl9pPr lvl="8" algn="ctr">
              <a:spcBef>
                <a:spcPts val="0"/>
              </a:spcBef>
              <a:spcAft>
                <a:spcPts val="0"/>
              </a:spcAft>
              <a:buSzPts val="3600"/>
              <a:buNone/>
              <a:defRPr/>
            </a:lvl9pPr>
          </a:lstStyle>
          <a:p>
            <a:endParaRPr/>
          </a:p>
        </p:txBody>
      </p:sp>
      <p:sp>
        <p:nvSpPr>
          <p:cNvPr id="24" name="Google Shape;24;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5"/>
        <p:cNvGrpSpPr/>
        <p:nvPr/>
      </p:nvGrpSpPr>
      <p:grpSpPr>
        <a:xfrm>
          <a:off x="0" y="0"/>
          <a:ext cx="0" cy="0"/>
          <a:chOff x="0" y="0"/>
          <a:chExt cx="0" cy="0"/>
        </a:xfrm>
      </p:grpSpPr>
      <p:sp>
        <p:nvSpPr>
          <p:cNvPr id="26" name="Google Shape;26;p4"/>
          <p:cNvSpPr/>
          <p:nvPr/>
        </p:nvSpPr>
        <p:spPr>
          <a:xfrm>
            <a:off x="-75" y="5045700"/>
            <a:ext cx="9144000" cy="978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4"/>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28" name="Google Shape;28;p4"/>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9" name="Google Shape;2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0"/>
        <p:cNvGrpSpPr/>
        <p:nvPr/>
      </p:nvGrpSpPr>
      <p:grpSpPr>
        <a:xfrm>
          <a:off x="0" y="0"/>
          <a:ext cx="0" cy="0"/>
          <a:chOff x="0" y="0"/>
          <a:chExt cx="0" cy="0"/>
        </a:xfrm>
      </p:grpSpPr>
      <p:sp>
        <p:nvSpPr>
          <p:cNvPr id="31" name="Google Shape;31;p5"/>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32" name="Google Shape;32;p5"/>
          <p:cNvSpPr txBox="1">
            <a:spLocks noGrp="1"/>
          </p:cNvSpPr>
          <p:nvPr>
            <p:ph type="body" idx="1"/>
          </p:nvPr>
        </p:nvSpPr>
        <p:spPr>
          <a:xfrm>
            <a:off x="311700" y="1266175"/>
            <a:ext cx="3999900" cy="33027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3" name="Google Shape;33;p5"/>
          <p:cNvSpPr txBox="1">
            <a:spLocks noGrp="1"/>
          </p:cNvSpPr>
          <p:nvPr>
            <p:ph type="body" idx="2"/>
          </p:nvPr>
        </p:nvSpPr>
        <p:spPr>
          <a:xfrm>
            <a:off x="4832400" y="1266175"/>
            <a:ext cx="3999900" cy="33027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4" name="Google Shape;3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5"/>
        <p:cNvGrpSpPr/>
        <p:nvPr/>
      </p:nvGrpSpPr>
      <p:grpSpPr>
        <a:xfrm>
          <a:off x="0" y="0"/>
          <a:ext cx="0" cy="0"/>
          <a:chOff x="0" y="0"/>
          <a:chExt cx="0" cy="0"/>
        </a:xfrm>
      </p:grpSpPr>
      <p:sp>
        <p:nvSpPr>
          <p:cNvPr id="36" name="Google Shape;36;p6"/>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37" name="Google Shape;3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8"/>
        <p:cNvGrpSpPr/>
        <p:nvPr/>
      </p:nvGrpSpPr>
      <p:grpSpPr>
        <a:xfrm>
          <a:off x="0" y="0"/>
          <a:ext cx="0" cy="0"/>
          <a:chOff x="0" y="0"/>
          <a:chExt cx="0" cy="0"/>
        </a:xfrm>
      </p:grpSpPr>
      <p:sp>
        <p:nvSpPr>
          <p:cNvPr id="39" name="Google Shape;3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0" name="Google Shape;4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41" name="Google Shape;4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6"/>
        </a:solidFill>
        <a:effectLst/>
      </p:bgPr>
    </p:bg>
    <p:spTree>
      <p:nvGrpSpPr>
        <p:cNvPr id="1" name="Shape 42"/>
        <p:cNvGrpSpPr/>
        <p:nvPr/>
      </p:nvGrpSpPr>
      <p:grpSpPr>
        <a:xfrm>
          <a:off x="0" y="0"/>
          <a:ext cx="0" cy="0"/>
          <a:chOff x="0" y="0"/>
          <a:chExt cx="0" cy="0"/>
        </a:xfrm>
      </p:grpSpPr>
      <p:sp>
        <p:nvSpPr>
          <p:cNvPr id="43" name="Google Shape;43;p8"/>
          <p:cNvSpPr txBox="1">
            <a:spLocks noGrp="1"/>
          </p:cNvSpPr>
          <p:nvPr>
            <p:ph type="title"/>
          </p:nvPr>
        </p:nvSpPr>
        <p:spPr>
          <a:xfrm>
            <a:off x="490250" y="526350"/>
            <a:ext cx="5613600" cy="4090800"/>
          </a:xfrm>
          <a:prstGeom prst="rect">
            <a:avLst/>
          </a:prstGeom>
        </p:spPr>
        <p:txBody>
          <a:bodyPr spcFirstLastPara="1" wrap="square" lIns="91425" tIns="91425" rIns="91425" bIns="91425" anchor="ctr" anchorCtr="0"/>
          <a:lstStyle>
            <a:lvl1pPr lvl="0">
              <a:spcBef>
                <a:spcPts val="0"/>
              </a:spcBef>
              <a:spcAft>
                <a:spcPts val="0"/>
              </a:spcAft>
              <a:buClr>
                <a:schemeClr val="dk2"/>
              </a:buClr>
              <a:buSzPts val="5400"/>
              <a:buNone/>
              <a:defRPr sz="5400" b="0">
                <a:solidFill>
                  <a:schemeClr val="dk2"/>
                </a:solidFill>
              </a:defRPr>
            </a:lvl1pPr>
            <a:lvl2pPr lvl="1">
              <a:spcBef>
                <a:spcPts val="0"/>
              </a:spcBef>
              <a:spcAft>
                <a:spcPts val="0"/>
              </a:spcAft>
              <a:buClr>
                <a:schemeClr val="dk2"/>
              </a:buClr>
              <a:buSzPts val="5400"/>
              <a:buNone/>
              <a:defRPr sz="5400" b="0">
                <a:solidFill>
                  <a:schemeClr val="dk2"/>
                </a:solidFill>
              </a:defRPr>
            </a:lvl2pPr>
            <a:lvl3pPr lvl="2">
              <a:spcBef>
                <a:spcPts val="0"/>
              </a:spcBef>
              <a:spcAft>
                <a:spcPts val="0"/>
              </a:spcAft>
              <a:buClr>
                <a:schemeClr val="dk2"/>
              </a:buClr>
              <a:buSzPts val="5400"/>
              <a:buNone/>
              <a:defRPr sz="5400" b="0">
                <a:solidFill>
                  <a:schemeClr val="dk2"/>
                </a:solidFill>
              </a:defRPr>
            </a:lvl3pPr>
            <a:lvl4pPr lvl="3">
              <a:spcBef>
                <a:spcPts val="0"/>
              </a:spcBef>
              <a:spcAft>
                <a:spcPts val="0"/>
              </a:spcAft>
              <a:buClr>
                <a:schemeClr val="dk2"/>
              </a:buClr>
              <a:buSzPts val="5400"/>
              <a:buNone/>
              <a:defRPr sz="5400" b="0">
                <a:solidFill>
                  <a:schemeClr val="dk2"/>
                </a:solidFill>
              </a:defRPr>
            </a:lvl4pPr>
            <a:lvl5pPr lvl="4">
              <a:spcBef>
                <a:spcPts val="0"/>
              </a:spcBef>
              <a:spcAft>
                <a:spcPts val="0"/>
              </a:spcAft>
              <a:buClr>
                <a:schemeClr val="dk2"/>
              </a:buClr>
              <a:buSzPts val="5400"/>
              <a:buNone/>
              <a:defRPr sz="5400" b="0">
                <a:solidFill>
                  <a:schemeClr val="dk2"/>
                </a:solidFill>
              </a:defRPr>
            </a:lvl5pPr>
            <a:lvl6pPr lvl="5">
              <a:spcBef>
                <a:spcPts val="0"/>
              </a:spcBef>
              <a:spcAft>
                <a:spcPts val="0"/>
              </a:spcAft>
              <a:buClr>
                <a:schemeClr val="dk2"/>
              </a:buClr>
              <a:buSzPts val="5400"/>
              <a:buNone/>
              <a:defRPr sz="5400" b="0">
                <a:solidFill>
                  <a:schemeClr val="dk2"/>
                </a:solidFill>
              </a:defRPr>
            </a:lvl6pPr>
            <a:lvl7pPr lvl="6">
              <a:spcBef>
                <a:spcPts val="0"/>
              </a:spcBef>
              <a:spcAft>
                <a:spcPts val="0"/>
              </a:spcAft>
              <a:buClr>
                <a:schemeClr val="dk2"/>
              </a:buClr>
              <a:buSzPts val="5400"/>
              <a:buNone/>
              <a:defRPr sz="5400" b="0">
                <a:solidFill>
                  <a:schemeClr val="dk2"/>
                </a:solidFill>
              </a:defRPr>
            </a:lvl7pPr>
            <a:lvl8pPr lvl="7">
              <a:spcBef>
                <a:spcPts val="0"/>
              </a:spcBef>
              <a:spcAft>
                <a:spcPts val="0"/>
              </a:spcAft>
              <a:buClr>
                <a:schemeClr val="dk2"/>
              </a:buClr>
              <a:buSzPts val="5400"/>
              <a:buNone/>
              <a:defRPr sz="5400" b="0">
                <a:solidFill>
                  <a:schemeClr val="dk2"/>
                </a:solidFill>
              </a:defRPr>
            </a:lvl8pPr>
            <a:lvl9pPr lvl="8">
              <a:spcBef>
                <a:spcPts val="0"/>
              </a:spcBef>
              <a:spcAft>
                <a:spcPts val="0"/>
              </a:spcAft>
              <a:buClr>
                <a:schemeClr val="dk2"/>
              </a:buClr>
              <a:buSzPts val="5400"/>
              <a:buNone/>
              <a:defRPr sz="5400" b="0">
                <a:solidFill>
                  <a:schemeClr val="dk2"/>
                </a:solidFill>
              </a:defRPr>
            </a:lvl9pPr>
          </a:lstStyle>
          <a:p>
            <a:endParaRPr/>
          </a:p>
        </p:txBody>
      </p:sp>
      <p:sp>
        <p:nvSpPr>
          <p:cNvPr id="44" name="Google Shape;4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5"/>
        <p:cNvGrpSpPr/>
        <p:nvPr/>
      </p:nvGrpSpPr>
      <p:grpSpPr>
        <a:xfrm>
          <a:off x="0" y="0"/>
          <a:ext cx="0" cy="0"/>
          <a:chOff x="0" y="0"/>
          <a:chExt cx="0" cy="0"/>
        </a:xfrm>
      </p:grpSpPr>
      <p:sp>
        <p:nvSpPr>
          <p:cNvPr id="46" name="Google Shape;46;p9"/>
          <p:cNvSpPr/>
          <p:nvPr/>
        </p:nvSpPr>
        <p:spPr>
          <a:xfrm>
            <a:off x="4572000" y="0"/>
            <a:ext cx="4572000" cy="51435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7" name="Google Shape;47;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48" name="Google Shape;48;p9"/>
          <p:cNvSpPr txBox="1">
            <a:spLocks noGrp="1"/>
          </p:cNvSpPr>
          <p:nvPr>
            <p:ph type="title"/>
          </p:nvPr>
        </p:nvSpPr>
        <p:spPr>
          <a:xfrm>
            <a:off x="265500" y="1039675"/>
            <a:ext cx="4045200" cy="1675800"/>
          </a:xfrm>
          <a:prstGeom prst="rect">
            <a:avLst/>
          </a:prstGeom>
        </p:spPr>
        <p:txBody>
          <a:bodyPr spcFirstLastPara="1" wrap="square" lIns="91425" tIns="91425" rIns="91425" bIns="91425" anchor="b" anchorCtr="0"/>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9" name="Google Shape;49;p9"/>
          <p:cNvSpPr txBox="1">
            <a:spLocks noGrp="1"/>
          </p:cNvSpPr>
          <p:nvPr>
            <p:ph type="subTitle" idx="1"/>
          </p:nvPr>
        </p:nvSpPr>
        <p:spPr>
          <a:xfrm>
            <a:off x="265500" y="2726875"/>
            <a:ext cx="4045200" cy="12351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50" name="Google Shape;50;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1600"/>
              </a:spcBef>
              <a:spcAft>
                <a:spcPts val="0"/>
              </a:spcAft>
              <a:buClr>
                <a:schemeClr val="lt1"/>
              </a:buClr>
              <a:buSzPts val="1400"/>
              <a:buChar char="○"/>
              <a:defRPr>
                <a:solidFill>
                  <a:schemeClr val="lt1"/>
                </a:solidFill>
              </a:defRPr>
            </a:lvl2pPr>
            <a:lvl3pPr marL="1371600" lvl="2" indent="-317500">
              <a:spcBef>
                <a:spcPts val="1600"/>
              </a:spcBef>
              <a:spcAft>
                <a:spcPts val="0"/>
              </a:spcAft>
              <a:buClr>
                <a:schemeClr val="lt1"/>
              </a:buClr>
              <a:buSzPts val="1400"/>
              <a:buChar char="■"/>
              <a:defRPr>
                <a:solidFill>
                  <a:schemeClr val="lt1"/>
                </a:solidFill>
              </a:defRPr>
            </a:lvl3pPr>
            <a:lvl4pPr marL="1828800" lvl="3" indent="-317500">
              <a:spcBef>
                <a:spcPts val="1600"/>
              </a:spcBef>
              <a:spcAft>
                <a:spcPts val="0"/>
              </a:spcAft>
              <a:buClr>
                <a:schemeClr val="lt1"/>
              </a:buClr>
              <a:buSzPts val="1400"/>
              <a:buChar char="●"/>
              <a:defRPr>
                <a:solidFill>
                  <a:schemeClr val="lt1"/>
                </a:solidFill>
              </a:defRPr>
            </a:lvl4pPr>
            <a:lvl5pPr marL="2286000" lvl="4" indent="-317500">
              <a:spcBef>
                <a:spcPts val="1600"/>
              </a:spcBef>
              <a:spcAft>
                <a:spcPts val="0"/>
              </a:spcAft>
              <a:buClr>
                <a:schemeClr val="lt1"/>
              </a:buClr>
              <a:buSzPts val="1400"/>
              <a:buChar char="○"/>
              <a:defRPr>
                <a:solidFill>
                  <a:schemeClr val="lt1"/>
                </a:solidFill>
              </a:defRPr>
            </a:lvl5pPr>
            <a:lvl6pPr marL="2743200" lvl="5" indent="-317500">
              <a:spcBef>
                <a:spcPts val="1600"/>
              </a:spcBef>
              <a:spcAft>
                <a:spcPts val="0"/>
              </a:spcAft>
              <a:buClr>
                <a:schemeClr val="lt1"/>
              </a:buClr>
              <a:buSzPts val="1400"/>
              <a:buChar char="■"/>
              <a:defRPr>
                <a:solidFill>
                  <a:schemeClr val="lt1"/>
                </a:solidFill>
              </a:defRPr>
            </a:lvl6pPr>
            <a:lvl7pPr marL="3200400" lvl="6" indent="-317500">
              <a:spcBef>
                <a:spcPts val="1600"/>
              </a:spcBef>
              <a:spcAft>
                <a:spcPts val="0"/>
              </a:spcAft>
              <a:buClr>
                <a:schemeClr val="lt1"/>
              </a:buClr>
              <a:buSzPts val="1400"/>
              <a:buChar char="●"/>
              <a:defRPr>
                <a:solidFill>
                  <a:schemeClr val="lt1"/>
                </a:solidFill>
              </a:defRPr>
            </a:lvl7pPr>
            <a:lvl8pPr marL="3657600" lvl="7" indent="-317500">
              <a:spcBef>
                <a:spcPts val="1600"/>
              </a:spcBef>
              <a:spcAft>
                <a:spcPts val="0"/>
              </a:spcAft>
              <a:buClr>
                <a:schemeClr val="lt1"/>
              </a:buClr>
              <a:buSzPts val="1400"/>
              <a:buChar char="○"/>
              <a:defRPr>
                <a:solidFill>
                  <a:schemeClr val="lt1"/>
                </a:solidFill>
              </a:defRPr>
            </a:lvl8pPr>
            <a:lvl9pPr marL="4114800" lvl="8" indent="-317500">
              <a:spcBef>
                <a:spcPts val="1600"/>
              </a:spcBef>
              <a:spcAft>
                <a:spcPts val="1600"/>
              </a:spcAft>
              <a:buClr>
                <a:schemeClr val="lt1"/>
              </a:buClr>
              <a:buSzPts val="1400"/>
              <a:buChar char="■"/>
              <a:defRPr>
                <a:solidFill>
                  <a:schemeClr val="lt1"/>
                </a:solidFill>
              </a:defRPr>
            </a:lvl9pPr>
          </a:lstStyle>
          <a:p>
            <a:endParaRPr/>
          </a:p>
        </p:txBody>
      </p:sp>
      <p:sp>
        <p:nvSpPr>
          <p:cNvPr id="51" name="Google Shape;51;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2"/>
        <p:cNvGrpSpPr/>
        <p:nvPr/>
      </p:nvGrpSpPr>
      <p:grpSpPr>
        <a:xfrm>
          <a:off x="0" y="0"/>
          <a:ext cx="0" cy="0"/>
          <a:chOff x="0" y="0"/>
          <a:chExt cx="0" cy="0"/>
        </a:xfrm>
      </p:grpSpPr>
      <p:sp>
        <p:nvSpPr>
          <p:cNvPr id="53" name="Google Shape;53;p10"/>
          <p:cNvSpPr txBox="1">
            <a:spLocks noGrp="1"/>
          </p:cNvSpPr>
          <p:nvPr>
            <p:ph type="body" idx="1"/>
          </p:nvPr>
        </p:nvSpPr>
        <p:spPr>
          <a:xfrm>
            <a:off x="311700" y="4230725"/>
            <a:ext cx="5998800" cy="5988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SzPts val="2400"/>
              <a:buFont typeface="PT Sans Narrow"/>
              <a:buNone/>
              <a:defRPr sz="2400">
                <a:latin typeface="PT Sans Narrow"/>
                <a:ea typeface="PT Sans Narrow"/>
                <a:cs typeface="PT Sans Narrow"/>
                <a:sym typeface="PT Sans Narrow"/>
              </a:defRPr>
            </a:lvl1pPr>
          </a:lstStyle>
          <a:p>
            <a:endParaRPr/>
          </a:p>
        </p:txBody>
      </p:sp>
      <p:sp>
        <p:nvSpPr>
          <p:cNvPr id="54" name="Google Shape;54;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5"/>
        <p:cNvGrpSpPr/>
        <p:nvPr/>
      </p:nvGrpSpPr>
      <p:grpSpPr>
        <a:xfrm>
          <a:off x="0" y="0"/>
          <a:ext cx="0" cy="0"/>
          <a:chOff x="0" y="0"/>
          <a:chExt cx="0" cy="0"/>
        </a:xfrm>
      </p:grpSpPr>
      <p:sp>
        <p:nvSpPr>
          <p:cNvPr id="56" name="Google Shape;56;p11"/>
          <p:cNvSpPr/>
          <p:nvPr/>
        </p:nvSpPr>
        <p:spPr>
          <a:xfrm>
            <a:off x="-75"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1"/>
          <p:cNvSpPr txBox="1">
            <a:spLocks noGrp="1"/>
          </p:cNvSpPr>
          <p:nvPr>
            <p:ph type="title" hasCustomPrompt="1"/>
          </p:nvPr>
        </p:nvSpPr>
        <p:spPr>
          <a:xfrm>
            <a:off x="311700" y="1304850"/>
            <a:ext cx="8520600" cy="1538400"/>
          </a:xfrm>
          <a:prstGeom prst="rect">
            <a:avLst/>
          </a:prstGeom>
        </p:spPr>
        <p:txBody>
          <a:bodyPr spcFirstLastPara="1" wrap="square" lIns="91425" tIns="91425" rIns="91425" bIns="91425" anchor="ctr" anchorCtr="0"/>
          <a:lstStyle>
            <a:lvl1pPr lvl="0" algn="ctr">
              <a:spcBef>
                <a:spcPts val="0"/>
              </a:spcBef>
              <a:spcAft>
                <a:spcPts val="0"/>
              </a:spcAft>
              <a:buClr>
                <a:schemeClr val="accent3"/>
              </a:buClr>
              <a:buSzPts val="13000"/>
              <a:buNone/>
              <a:defRPr sz="13000">
                <a:solidFill>
                  <a:schemeClr val="accent3"/>
                </a:solidFill>
              </a:defRPr>
            </a:lvl1pPr>
            <a:lvl2pPr lvl="1" algn="ctr">
              <a:spcBef>
                <a:spcPts val="0"/>
              </a:spcBef>
              <a:spcAft>
                <a:spcPts val="0"/>
              </a:spcAft>
              <a:buClr>
                <a:schemeClr val="accent3"/>
              </a:buClr>
              <a:buSzPts val="13000"/>
              <a:buNone/>
              <a:defRPr sz="13000">
                <a:solidFill>
                  <a:schemeClr val="accent3"/>
                </a:solidFill>
              </a:defRPr>
            </a:lvl2pPr>
            <a:lvl3pPr lvl="2" algn="ctr">
              <a:spcBef>
                <a:spcPts val="0"/>
              </a:spcBef>
              <a:spcAft>
                <a:spcPts val="0"/>
              </a:spcAft>
              <a:buClr>
                <a:schemeClr val="accent3"/>
              </a:buClr>
              <a:buSzPts val="13000"/>
              <a:buNone/>
              <a:defRPr sz="13000">
                <a:solidFill>
                  <a:schemeClr val="accent3"/>
                </a:solidFill>
              </a:defRPr>
            </a:lvl3pPr>
            <a:lvl4pPr lvl="3" algn="ctr">
              <a:spcBef>
                <a:spcPts val="0"/>
              </a:spcBef>
              <a:spcAft>
                <a:spcPts val="0"/>
              </a:spcAft>
              <a:buClr>
                <a:schemeClr val="accent3"/>
              </a:buClr>
              <a:buSzPts val="13000"/>
              <a:buNone/>
              <a:defRPr sz="13000">
                <a:solidFill>
                  <a:schemeClr val="accent3"/>
                </a:solidFill>
              </a:defRPr>
            </a:lvl4pPr>
            <a:lvl5pPr lvl="4" algn="ctr">
              <a:spcBef>
                <a:spcPts val="0"/>
              </a:spcBef>
              <a:spcAft>
                <a:spcPts val="0"/>
              </a:spcAft>
              <a:buClr>
                <a:schemeClr val="accent3"/>
              </a:buClr>
              <a:buSzPts val="13000"/>
              <a:buNone/>
              <a:defRPr sz="13000">
                <a:solidFill>
                  <a:schemeClr val="accent3"/>
                </a:solidFill>
              </a:defRPr>
            </a:lvl5pPr>
            <a:lvl6pPr lvl="5" algn="ctr">
              <a:spcBef>
                <a:spcPts val="0"/>
              </a:spcBef>
              <a:spcAft>
                <a:spcPts val="0"/>
              </a:spcAft>
              <a:buClr>
                <a:schemeClr val="accent3"/>
              </a:buClr>
              <a:buSzPts val="13000"/>
              <a:buNone/>
              <a:defRPr sz="13000">
                <a:solidFill>
                  <a:schemeClr val="accent3"/>
                </a:solidFill>
              </a:defRPr>
            </a:lvl6pPr>
            <a:lvl7pPr lvl="6" algn="ctr">
              <a:spcBef>
                <a:spcPts val="0"/>
              </a:spcBef>
              <a:spcAft>
                <a:spcPts val="0"/>
              </a:spcAft>
              <a:buClr>
                <a:schemeClr val="accent3"/>
              </a:buClr>
              <a:buSzPts val="13000"/>
              <a:buNone/>
              <a:defRPr sz="13000">
                <a:solidFill>
                  <a:schemeClr val="accent3"/>
                </a:solidFill>
              </a:defRPr>
            </a:lvl7pPr>
            <a:lvl8pPr lvl="7" algn="ctr">
              <a:spcBef>
                <a:spcPts val="0"/>
              </a:spcBef>
              <a:spcAft>
                <a:spcPts val="0"/>
              </a:spcAft>
              <a:buClr>
                <a:schemeClr val="accent3"/>
              </a:buClr>
              <a:buSzPts val="13000"/>
              <a:buNone/>
              <a:defRPr sz="13000">
                <a:solidFill>
                  <a:schemeClr val="accent3"/>
                </a:solidFill>
              </a:defRPr>
            </a:lvl8pPr>
            <a:lvl9pPr lvl="8" algn="ctr">
              <a:spcBef>
                <a:spcPts val="0"/>
              </a:spcBef>
              <a:spcAft>
                <a:spcPts val="0"/>
              </a:spcAft>
              <a:buClr>
                <a:schemeClr val="accent3"/>
              </a:buClr>
              <a:buSzPts val="13000"/>
              <a:buNone/>
              <a:defRPr sz="13000">
                <a:solidFill>
                  <a:schemeClr val="accent3"/>
                </a:solidFill>
              </a:defRPr>
            </a:lvl9pPr>
          </a:lstStyle>
          <a:p>
            <a:r>
              <a:t>xx%</a:t>
            </a:r>
          </a:p>
        </p:txBody>
      </p:sp>
      <p:sp>
        <p:nvSpPr>
          <p:cNvPr id="58" name="Google Shape;58;p11"/>
          <p:cNvSpPr txBox="1">
            <a:spLocks noGrp="1"/>
          </p:cNvSpPr>
          <p:nvPr>
            <p:ph type="body" idx="1"/>
          </p:nvPr>
        </p:nvSpPr>
        <p:spPr>
          <a:xfrm>
            <a:off x="311700" y="2995650"/>
            <a:ext cx="8520600" cy="10716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59" name="Google Shape;59;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0"/>
        <p:cNvGrpSpPr/>
        <p:nvPr/>
      </p:nvGrpSpPr>
      <p:grpSpPr>
        <a:xfrm>
          <a:off x="0" y="0"/>
          <a:ext cx="0" cy="0"/>
          <a:chOff x="0" y="0"/>
          <a:chExt cx="0" cy="0"/>
        </a:xfrm>
      </p:grpSpPr>
      <p:sp>
        <p:nvSpPr>
          <p:cNvPr id="61" name="Google Shape;61;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tropic">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7074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1pPr>
            <a:lvl2pPr lvl="1">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2pPr>
            <a:lvl3pPr lvl="2">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3pPr>
            <a:lvl4pPr lvl="3">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4pPr>
            <a:lvl5pPr lvl="4">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5pPr>
            <a:lvl6pPr lvl="5">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6pPr>
            <a:lvl7pPr lvl="6">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7pPr>
            <a:lvl8pPr lvl="7">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8pPr>
            <a:lvl9pPr lvl="8">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9pPr>
          </a:lstStyle>
          <a:p>
            <a:endParaRPr/>
          </a:p>
        </p:txBody>
      </p:sp>
      <p:sp>
        <p:nvSpPr>
          <p:cNvPr id="7" name="Google Shape;7;p1"/>
          <p:cNvSpPr txBox="1">
            <a:spLocks noGrp="1"/>
          </p:cNvSpPr>
          <p:nvPr>
            <p:ph type="body" idx="1"/>
          </p:nvPr>
        </p:nvSpPr>
        <p:spPr>
          <a:xfrm>
            <a:off x="311700" y="1266325"/>
            <a:ext cx="8520600" cy="33027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1pPr>
            <a:lvl2pPr marL="914400" lvl="1"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2pPr>
            <a:lvl3pPr marL="1371600" lvl="2"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3pPr>
            <a:lvl4pPr marL="1828800" lvl="3"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marL="2286000" lvl="4"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marL="2743200" lvl="5"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marL="3200400" lvl="6"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marL="3657600" lvl="7"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marL="4114800" lvl="8" indent="-317500">
              <a:lnSpc>
                <a:spcPct val="115000"/>
              </a:lnSpc>
              <a:spcBef>
                <a:spcPts val="1600"/>
              </a:spcBef>
              <a:spcAft>
                <a:spcPts val="1600"/>
              </a:spcAft>
              <a:buClr>
                <a:schemeClr val="dk2"/>
              </a:buClr>
              <a:buSzPts val="1400"/>
              <a:buFont typeface="Open Sans"/>
              <a:buChar char="■"/>
              <a:defRPr>
                <a:solidFill>
                  <a:schemeClr val="dk2"/>
                </a:solidFill>
                <a:latin typeface="Open Sans"/>
                <a:ea typeface="Open Sans"/>
                <a:cs typeface="Open Sans"/>
                <a:sym typeface="Open Sans"/>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latin typeface="Open Sans"/>
                <a:ea typeface="Open Sans"/>
                <a:cs typeface="Open Sans"/>
                <a:sym typeface="Open Sans"/>
              </a:defRPr>
            </a:lvl1pPr>
            <a:lvl2pPr lvl="1" algn="r">
              <a:buNone/>
              <a:defRPr sz="1000">
                <a:solidFill>
                  <a:schemeClr val="dk2"/>
                </a:solidFill>
                <a:latin typeface="Open Sans"/>
                <a:ea typeface="Open Sans"/>
                <a:cs typeface="Open Sans"/>
                <a:sym typeface="Open Sans"/>
              </a:defRPr>
            </a:lvl2pPr>
            <a:lvl3pPr lvl="2" algn="r">
              <a:buNone/>
              <a:defRPr sz="1000">
                <a:solidFill>
                  <a:schemeClr val="dk2"/>
                </a:solidFill>
                <a:latin typeface="Open Sans"/>
                <a:ea typeface="Open Sans"/>
                <a:cs typeface="Open Sans"/>
                <a:sym typeface="Open Sans"/>
              </a:defRPr>
            </a:lvl3pPr>
            <a:lvl4pPr lvl="3" algn="r">
              <a:buNone/>
              <a:defRPr sz="1000">
                <a:solidFill>
                  <a:schemeClr val="dk2"/>
                </a:solidFill>
                <a:latin typeface="Open Sans"/>
                <a:ea typeface="Open Sans"/>
                <a:cs typeface="Open Sans"/>
                <a:sym typeface="Open Sans"/>
              </a:defRPr>
            </a:lvl4pPr>
            <a:lvl5pPr lvl="4" algn="r">
              <a:buNone/>
              <a:defRPr sz="1000">
                <a:solidFill>
                  <a:schemeClr val="dk2"/>
                </a:solidFill>
                <a:latin typeface="Open Sans"/>
                <a:ea typeface="Open Sans"/>
                <a:cs typeface="Open Sans"/>
                <a:sym typeface="Open Sans"/>
              </a:defRPr>
            </a:lvl5pPr>
            <a:lvl6pPr lvl="5" algn="r">
              <a:buNone/>
              <a:defRPr sz="1000">
                <a:solidFill>
                  <a:schemeClr val="dk2"/>
                </a:solidFill>
                <a:latin typeface="Open Sans"/>
                <a:ea typeface="Open Sans"/>
                <a:cs typeface="Open Sans"/>
                <a:sym typeface="Open Sans"/>
              </a:defRPr>
            </a:lvl6pPr>
            <a:lvl7pPr lvl="6" algn="r">
              <a:buNone/>
              <a:defRPr sz="1000">
                <a:solidFill>
                  <a:schemeClr val="dk2"/>
                </a:solidFill>
                <a:latin typeface="Open Sans"/>
                <a:ea typeface="Open Sans"/>
                <a:cs typeface="Open Sans"/>
                <a:sym typeface="Open Sans"/>
              </a:defRPr>
            </a:lvl7pPr>
            <a:lvl8pPr lvl="7" algn="r">
              <a:buNone/>
              <a:defRPr sz="1000">
                <a:solidFill>
                  <a:schemeClr val="dk2"/>
                </a:solidFill>
                <a:latin typeface="Open Sans"/>
                <a:ea typeface="Open Sans"/>
                <a:cs typeface="Open Sans"/>
                <a:sym typeface="Open Sans"/>
              </a:defRPr>
            </a:lvl8pPr>
            <a:lvl9pPr lvl="8" algn="r">
              <a:buNone/>
              <a:defRPr sz="1000">
                <a:solidFill>
                  <a:schemeClr val="dk2"/>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hyperlink" Target="http://www.cdc.gov/ecoli/2018/o157h7-04-18/index.html" TargetMode="External"/><Relationship Id="rId3" Type="http://schemas.openxmlformats.org/officeDocument/2006/relationships/hyperlink" Target="https://www.cdc.gov/listeria/outbreaks/soft-cheese-03-17/index.html" TargetMode="External"/><Relationship Id="rId7" Type="http://schemas.openxmlformats.org/officeDocument/2006/relationships/hyperlink" Target="http://www.fda.gov/food/recallsoutbreaksemergencies/outbreaks/ucm604254.htm"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hyperlink" Target="https://www.pritzkerlaw.com/personal-injury/2017/9-with-hemolytic-uremic-syndrome-linked-to-soynut-butter-lawsuit-filed/" TargetMode="External"/><Relationship Id="rId5" Type="http://schemas.openxmlformats.org/officeDocument/2006/relationships/hyperlink" Target="https://www.fda.gov/food/recallsoutbreaksemergencies/outbreaks/ucm544964.htm" TargetMode="External"/><Relationship Id="rId10" Type="http://schemas.openxmlformats.org/officeDocument/2006/relationships/hyperlink" Target="http://www.cdc.gov/foodborneburden/2011-foodborne-estimates.html" TargetMode="External"/><Relationship Id="rId4" Type="http://schemas.openxmlformats.org/officeDocument/2006/relationships/hyperlink" Target="https://www.foodsafetynews.com/2018/04/vulto-creamery-shut-down-because-owner-did-not-understand/" TargetMode="External"/><Relationship Id="rId9" Type="http://schemas.openxmlformats.org/officeDocument/2006/relationships/hyperlink" Target="http://www.foodsafetymagazine.com/news/romaine-lettuce-outbreak-fda-identifies-cattle-operation-near-contaminated-canal-wate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3"/>
          <p:cNvSpPr txBox="1">
            <a:spLocks noGrp="1"/>
          </p:cNvSpPr>
          <p:nvPr>
            <p:ph type="ctrTitle"/>
          </p:nvPr>
        </p:nvSpPr>
        <p:spPr>
          <a:xfrm>
            <a:off x="1003650" y="1607114"/>
            <a:ext cx="7136700" cy="1022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Foodborne Pathogens</a:t>
            </a:r>
            <a:endParaRPr/>
          </a:p>
        </p:txBody>
      </p:sp>
      <p:sp>
        <p:nvSpPr>
          <p:cNvPr id="67" name="Google Shape;67;p13"/>
          <p:cNvSpPr txBox="1">
            <a:spLocks noGrp="1"/>
          </p:cNvSpPr>
          <p:nvPr>
            <p:ph type="subTitle" idx="1"/>
          </p:nvPr>
        </p:nvSpPr>
        <p:spPr>
          <a:xfrm>
            <a:off x="460950" y="2784525"/>
            <a:ext cx="8222100" cy="1643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800"/>
              <a:t>Food Safety Presentation</a:t>
            </a:r>
            <a:endParaRPr sz="1800"/>
          </a:p>
          <a:p>
            <a:pPr marL="0" lvl="0" indent="0" algn="ctr" rtl="0">
              <a:spcBef>
                <a:spcPts val="0"/>
              </a:spcBef>
              <a:spcAft>
                <a:spcPts val="0"/>
              </a:spcAft>
              <a:buNone/>
            </a:pPr>
            <a:r>
              <a:rPr lang="en" sz="1800"/>
              <a:t>October 15, 2018</a:t>
            </a:r>
            <a:endParaRPr sz="1800"/>
          </a:p>
          <a:p>
            <a:pPr marL="0" lvl="0" indent="0" algn="ctr" rtl="0">
              <a:spcBef>
                <a:spcPts val="0"/>
              </a:spcBef>
              <a:spcAft>
                <a:spcPts val="0"/>
              </a:spcAft>
              <a:buNone/>
            </a:pPr>
            <a:r>
              <a:rPr lang="en" sz="1800"/>
              <a:t>NFS 200</a:t>
            </a:r>
            <a:endParaRPr sz="1800"/>
          </a:p>
          <a:p>
            <a:pPr marL="0" lvl="0" indent="0" algn="ctr" rtl="0">
              <a:spcBef>
                <a:spcPts val="0"/>
              </a:spcBef>
              <a:spcAft>
                <a:spcPts val="0"/>
              </a:spcAft>
              <a:buNone/>
            </a:pPr>
            <a:r>
              <a:rPr lang="en" sz="1800"/>
              <a:t>Amy Gerber-Buchanan, Ben Kraemer, Steve Warden, Sarah Bonafecle</a:t>
            </a:r>
            <a:endParaRPr sz="1800"/>
          </a:p>
          <a:p>
            <a:pPr marL="0" lvl="0" indent="0" algn="ctr" rtl="0">
              <a:spcBef>
                <a:spcPts val="0"/>
              </a:spcBef>
              <a:spcAft>
                <a:spcPts val="0"/>
              </a:spcAft>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4"/>
          <p:cNvSpPr txBox="1">
            <a:spLocks noGrp="1"/>
          </p:cNvSpPr>
          <p:nvPr>
            <p:ph type="subTitle" idx="1"/>
          </p:nvPr>
        </p:nvSpPr>
        <p:spPr>
          <a:xfrm>
            <a:off x="230125" y="250025"/>
            <a:ext cx="8771100" cy="4786200"/>
          </a:xfrm>
          <a:prstGeom prst="rect">
            <a:avLst/>
          </a:prstGeom>
          <a:ln w="9525" cap="flat" cmpd="sng">
            <a:solidFill>
              <a:srgbClr val="FF9900"/>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3400" b="1" dirty="0">
                <a:solidFill>
                  <a:schemeClr val="accent1"/>
                </a:solidFill>
                <a:latin typeface="PT Sans Narrow"/>
                <a:ea typeface="PT Sans Narrow"/>
                <a:cs typeface="PT Sans Narrow"/>
                <a:sym typeface="PT Sans Narrow"/>
              </a:rPr>
              <a:t>Listeriosis Outbreak Linked to Soft, Raw Milk Cheese</a:t>
            </a:r>
            <a:r>
              <a:rPr lang="en" sz="3200" dirty="0">
                <a:latin typeface="PT Sans Narrow"/>
                <a:ea typeface="PT Sans Narrow"/>
                <a:cs typeface="PT Sans Narrow"/>
                <a:sym typeface="PT Sans Narrow"/>
              </a:rPr>
              <a:t> </a:t>
            </a:r>
            <a:endParaRPr sz="3200" dirty="0">
              <a:latin typeface="PT Sans Narrow"/>
              <a:ea typeface="PT Sans Narrow"/>
              <a:cs typeface="PT Sans Narrow"/>
              <a:sym typeface="PT Sans Narrow"/>
            </a:endParaRPr>
          </a:p>
          <a:p>
            <a:pPr marL="914400" lvl="0" indent="0" algn="l" rtl="0">
              <a:spcBef>
                <a:spcPts val="0"/>
              </a:spcBef>
              <a:spcAft>
                <a:spcPts val="0"/>
              </a:spcAft>
              <a:buNone/>
            </a:pPr>
            <a:endParaRPr sz="2600" dirty="0"/>
          </a:p>
          <a:p>
            <a:pPr marL="1371600" lvl="0" indent="-342900" algn="l" rtl="0">
              <a:lnSpc>
                <a:spcPct val="200000"/>
              </a:lnSpc>
              <a:spcBef>
                <a:spcPts val="0"/>
              </a:spcBef>
              <a:spcAft>
                <a:spcPts val="0"/>
              </a:spcAft>
              <a:buSzPts val="1800"/>
              <a:buChar char="●"/>
            </a:pPr>
            <a:r>
              <a:rPr lang="en" sz="1800" dirty="0" err="1"/>
              <a:t>Vulto</a:t>
            </a:r>
            <a:r>
              <a:rPr lang="en" sz="1800" dirty="0"/>
              <a:t> Creamery - </a:t>
            </a:r>
            <a:r>
              <a:rPr lang="en" sz="1800" dirty="0" err="1"/>
              <a:t>Ouleout</a:t>
            </a:r>
            <a:r>
              <a:rPr lang="en" sz="1800" dirty="0"/>
              <a:t> soft cheese</a:t>
            </a:r>
            <a:endParaRPr sz="1800" dirty="0"/>
          </a:p>
          <a:p>
            <a:pPr marL="1371600" lvl="0" indent="-342900" algn="l" rtl="0">
              <a:lnSpc>
                <a:spcPct val="200000"/>
              </a:lnSpc>
              <a:spcBef>
                <a:spcPts val="0"/>
              </a:spcBef>
              <a:spcAft>
                <a:spcPts val="0"/>
              </a:spcAft>
              <a:buSzPts val="1800"/>
              <a:buChar char="●"/>
            </a:pPr>
            <a:r>
              <a:rPr lang="en" sz="1800" dirty="0"/>
              <a:t>Sold to retail in Northeastern and Mid-Atlantic states</a:t>
            </a:r>
            <a:endParaRPr sz="1800" dirty="0"/>
          </a:p>
          <a:p>
            <a:pPr marL="1371600" lvl="0" indent="-342900" algn="l" rtl="0">
              <a:lnSpc>
                <a:spcPct val="200000"/>
              </a:lnSpc>
              <a:spcBef>
                <a:spcPts val="0"/>
              </a:spcBef>
              <a:spcAft>
                <a:spcPts val="0"/>
              </a:spcAft>
              <a:buSzPts val="1800"/>
              <a:buChar char="●"/>
            </a:pPr>
            <a:r>
              <a:rPr lang="en" sz="1800" dirty="0"/>
              <a:t>Cause of 8 illnesses, 2 deaths   </a:t>
            </a:r>
            <a:r>
              <a:rPr lang="en" sz="2600" dirty="0"/>
              <a:t> </a:t>
            </a:r>
            <a:endParaRPr sz="2600" dirty="0"/>
          </a:p>
        </p:txBody>
      </p:sp>
      <p:pic>
        <p:nvPicPr>
          <p:cNvPr id="73" name="Google Shape;73;p14"/>
          <p:cNvPicPr preferRelativeResize="0"/>
          <p:nvPr/>
        </p:nvPicPr>
        <p:blipFill>
          <a:blip r:embed="rId3">
            <a:alphaModFix/>
          </a:blip>
          <a:stretch>
            <a:fillRect/>
          </a:stretch>
        </p:blipFill>
        <p:spPr>
          <a:xfrm>
            <a:off x="5176079" y="2462543"/>
            <a:ext cx="2953934" cy="1405848"/>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5"/>
          <p:cNvSpPr txBox="1">
            <a:spLocks noGrp="1"/>
          </p:cNvSpPr>
          <p:nvPr>
            <p:ph type="title"/>
          </p:nvPr>
        </p:nvSpPr>
        <p:spPr>
          <a:xfrm>
            <a:off x="343500" y="0"/>
            <a:ext cx="8457000" cy="1224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400" b="1"/>
              <a:t>Listeria Monocytogenes pathogen </a:t>
            </a:r>
            <a:endParaRPr sz="3400" b="1"/>
          </a:p>
          <a:p>
            <a:pPr marL="0" lvl="0" indent="0" algn="ctr" rtl="0">
              <a:spcBef>
                <a:spcPts val="0"/>
              </a:spcBef>
              <a:spcAft>
                <a:spcPts val="0"/>
              </a:spcAft>
              <a:buNone/>
            </a:pPr>
            <a:r>
              <a:rPr lang="en" sz="3400" b="1"/>
              <a:t>causes bacterial infection, Listeriosis</a:t>
            </a:r>
            <a:endParaRPr sz="3400" b="1"/>
          </a:p>
        </p:txBody>
      </p:sp>
      <p:sp>
        <p:nvSpPr>
          <p:cNvPr id="79" name="Google Shape;79;p15"/>
          <p:cNvSpPr txBox="1">
            <a:spLocks noGrp="1"/>
          </p:cNvSpPr>
          <p:nvPr>
            <p:ph type="body" idx="1"/>
          </p:nvPr>
        </p:nvSpPr>
        <p:spPr>
          <a:xfrm>
            <a:off x="199700" y="1152375"/>
            <a:ext cx="8457000" cy="3510600"/>
          </a:xfrm>
          <a:prstGeom prst="rect">
            <a:avLst/>
          </a:prstGeom>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u="sng"/>
              <a:t>Symptoms</a:t>
            </a:r>
            <a:r>
              <a:rPr lang="en"/>
              <a:t>: flu-like (muscle aches, fatigue, headache, fever)</a:t>
            </a:r>
            <a:endParaRPr/>
          </a:p>
          <a:p>
            <a:pPr marL="457200" lvl="0" indent="457200" algn="l" rtl="0">
              <a:spcBef>
                <a:spcPts val="1600"/>
              </a:spcBef>
              <a:spcAft>
                <a:spcPts val="0"/>
              </a:spcAft>
              <a:buNone/>
            </a:pPr>
            <a:r>
              <a:rPr lang="en"/>
              <a:t>Invasive (spread beyond the gut): high risk when pregnant</a:t>
            </a:r>
            <a:endParaRPr/>
          </a:p>
          <a:p>
            <a:pPr marL="457200" lvl="0" indent="-342900" algn="l" rtl="0">
              <a:spcBef>
                <a:spcPts val="1600"/>
              </a:spcBef>
              <a:spcAft>
                <a:spcPts val="0"/>
              </a:spcAft>
              <a:buSzPts val="1800"/>
              <a:buChar char="●"/>
            </a:pPr>
            <a:r>
              <a:rPr lang="en" u="sng"/>
              <a:t>Investigation:</a:t>
            </a:r>
            <a:r>
              <a:rPr lang="en"/>
              <a:t> conducted by state and public health regulatory officials</a:t>
            </a:r>
            <a:endParaRPr/>
          </a:p>
          <a:p>
            <a:pPr marL="457200" lvl="0" indent="0" algn="l" rtl="0">
              <a:lnSpc>
                <a:spcPct val="100000"/>
              </a:lnSpc>
              <a:spcBef>
                <a:spcPts val="1600"/>
              </a:spcBef>
              <a:spcAft>
                <a:spcPts val="0"/>
              </a:spcAft>
              <a:buNone/>
            </a:pPr>
            <a:r>
              <a:rPr lang="en"/>
              <a:t>                                      Public health investigators (PulseNet &amp; WGS)</a:t>
            </a:r>
            <a:endParaRPr/>
          </a:p>
          <a:p>
            <a:pPr marL="457200" lvl="0" indent="0" algn="l" rtl="0">
              <a:lnSpc>
                <a:spcPct val="100000"/>
              </a:lnSpc>
              <a:spcBef>
                <a:spcPts val="1600"/>
              </a:spcBef>
              <a:spcAft>
                <a:spcPts val="0"/>
              </a:spcAft>
              <a:buNone/>
            </a:pPr>
            <a:r>
              <a:rPr lang="en"/>
              <a:t>                                      Center for Disease Control and Prevention</a:t>
            </a:r>
            <a:endParaRPr/>
          </a:p>
          <a:p>
            <a:pPr marL="457200" lvl="0" indent="0" algn="l" rtl="0">
              <a:lnSpc>
                <a:spcPct val="100000"/>
              </a:lnSpc>
              <a:spcBef>
                <a:spcPts val="1600"/>
              </a:spcBef>
              <a:spcAft>
                <a:spcPts val="1600"/>
              </a:spcAft>
              <a:buNone/>
            </a:pPr>
            <a:r>
              <a:rPr lang="en"/>
              <a:t>                                      Food and Drug Administration</a:t>
            </a:r>
            <a:endParaRPr/>
          </a:p>
        </p:txBody>
      </p:sp>
      <p:pic>
        <p:nvPicPr>
          <p:cNvPr id="80" name="Google Shape;80;p15"/>
          <p:cNvPicPr preferRelativeResize="0"/>
          <p:nvPr/>
        </p:nvPicPr>
        <p:blipFill>
          <a:blip r:embed="rId3">
            <a:alphaModFix/>
          </a:blip>
          <a:stretch>
            <a:fillRect/>
          </a:stretch>
        </p:blipFill>
        <p:spPr>
          <a:xfrm>
            <a:off x="6334650" y="3554275"/>
            <a:ext cx="2322050" cy="1104000"/>
          </a:xfrm>
          <a:prstGeom prst="rect">
            <a:avLst/>
          </a:prstGeom>
          <a:noFill/>
          <a:ln>
            <a:noFill/>
          </a:ln>
        </p:spPr>
      </p:pic>
      <p:pic>
        <p:nvPicPr>
          <p:cNvPr id="81" name="Google Shape;81;p15"/>
          <p:cNvPicPr preferRelativeResize="0"/>
          <p:nvPr/>
        </p:nvPicPr>
        <p:blipFill>
          <a:blip r:embed="rId4">
            <a:alphaModFix/>
          </a:blip>
          <a:stretch>
            <a:fillRect/>
          </a:stretch>
        </p:blipFill>
        <p:spPr>
          <a:xfrm>
            <a:off x="285150" y="2645050"/>
            <a:ext cx="2593449" cy="19146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6"/>
          <p:cNvSpPr txBox="1">
            <a:spLocks noGrp="1"/>
          </p:cNvSpPr>
          <p:nvPr>
            <p:ph type="title"/>
          </p:nvPr>
        </p:nvSpPr>
        <p:spPr>
          <a:xfrm>
            <a:off x="311700" y="155725"/>
            <a:ext cx="8520600" cy="707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400" b="1"/>
              <a:t>All lots of Vulto Creamery cheese recalled</a:t>
            </a:r>
            <a:endParaRPr sz="3400" b="1"/>
          </a:p>
        </p:txBody>
      </p:sp>
      <p:sp>
        <p:nvSpPr>
          <p:cNvPr id="87" name="Google Shape;87;p16"/>
          <p:cNvSpPr txBox="1">
            <a:spLocks noGrp="1"/>
          </p:cNvSpPr>
          <p:nvPr>
            <p:ph type="body" idx="1"/>
          </p:nvPr>
        </p:nvSpPr>
        <p:spPr>
          <a:xfrm>
            <a:off x="363375" y="1188224"/>
            <a:ext cx="8520600" cy="3582951"/>
          </a:xfrm>
          <a:prstGeom prst="rect">
            <a:avLst/>
          </a:prstGeom>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457200" lvl="0" indent="-342900" algn="l" rtl="0">
              <a:lnSpc>
                <a:spcPct val="200000"/>
              </a:lnSpc>
              <a:spcBef>
                <a:spcPts val="0"/>
              </a:spcBef>
              <a:spcAft>
                <a:spcPts val="0"/>
              </a:spcAft>
              <a:buSzPts val="1800"/>
              <a:buChar char="●"/>
            </a:pPr>
            <a:r>
              <a:rPr lang="en" dirty="0"/>
              <a:t>All types of cheese recalled on March 11th, 2017</a:t>
            </a:r>
            <a:endParaRPr dirty="0"/>
          </a:p>
          <a:p>
            <a:pPr marL="457200" lvl="0" indent="-342900" algn="l" rtl="0">
              <a:lnSpc>
                <a:spcPct val="200000"/>
              </a:lnSpc>
              <a:spcBef>
                <a:spcPts val="0"/>
              </a:spcBef>
              <a:spcAft>
                <a:spcPts val="0"/>
              </a:spcAft>
              <a:buSzPts val="1800"/>
              <a:buChar char="●"/>
            </a:pPr>
            <a:r>
              <a:rPr lang="en" dirty="0"/>
              <a:t>Unsanitary conditions in the workplace most likely cause of Listeria</a:t>
            </a:r>
            <a:endParaRPr dirty="0"/>
          </a:p>
          <a:p>
            <a:pPr marL="457200" lvl="0" indent="-342900" algn="l" rtl="0">
              <a:lnSpc>
                <a:spcPct val="200000"/>
              </a:lnSpc>
              <a:spcBef>
                <a:spcPts val="0"/>
              </a:spcBef>
              <a:spcAft>
                <a:spcPts val="0"/>
              </a:spcAft>
              <a:buSzPts val="1800"/>
              <a:buChar char="●"/>
            </a:pPr>
            <a:r>
              <a:rPr lang="en" dirty="0" err="1"/>
              <a:t>Vulto</a:t>
            </a:r>
            <a:r>
              <a:rPr lang="en" dirty="0"/>
              <a:t> Creamery shut down in April 2017 until coming into compliance with legal requirements </a:t>
            </a:r>
            <a:endParaRPr dirty="0"/>
          </a:p>
          <a:p>
            <a:pPr marL="457200" lvl="0" indent="-342900" algn="l" rtl="0">
              <a:lnSpc>
                <a:spcPct val="200000"/>
              </a:lnSpc>
              <a:spcBef>
                <a:spcPts val="0"/>
              </a:spcBef>
              <a:spcAft>
                <a:spcPts val="0"/>
              </a:spcAft>
              <a:buSzPts val="1800"/>
              <a:buChar char="●"/>
            </a:pPr>
            <a:r>
              <a:rPr lang="en" dirty="0" err="1"/>
              <a:t>Vulto</a:t>
            </a:r>
            <a:r>
              <a:rPr lang="en" dirty="0"/>
              <a:t> “lacked the knowledge and understanding to make the corrections and become compliant with the legal requirements”</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311700" y="145400"/>
            <a:ext cx="8520600" cy="707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400"/>
              <a:t>The SoyNut Butter Company Recall</a:t>
            </a:r>
            <a:endParaRPr sz="3400"/>
          </a:p>
        </p:txBody>
      </p:sp>
      <p:sp>
        <p:nvSpPr>
          <p:cNvPr id="93" name="Google Shape;93;p17"/>
          <p:cNvSpPr txBox="1">
            <a:spLocks noGrp="1"/>
          </p:cNvSpPr>
          <p:nvPr>
            <p:ph type="body" idx="1"/>
          </p:nvPr>
        </p:nvSpPr>
        <p:spPr>
          <a:xfrm>
            <a:off x="311700" y="1126225"/>
            <a:ext cx="8309400" cy="3481800"/>
          </a:xfrm>
          <a:prstGeom prst="rect">
            <a:avLst/>
          </a:prstGeom>
          <a:ln w="9525" cap="flat" cmpd="sng">
            <a:solidFill>
              <a:srgbClr val="666666"/>
            </a:solidFill>
            <a:prstDash val="solid"/>
            <a:round/>
            <a:headEnd type="none" w="sm" len="sm"/>
            <a:tailEnd type="none" w="sm" len="sm"/>
          </a:ln>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solidFill>
                  <a:srgbClr val="333333"/>
                </a:solidFill>
              </a:rPr>
              <a:t>March 28, 2017, FDA suspended the Food Facility Registration for Dixie Dew, the contract manufacturer for The SoyNut Butter Company</a:t>
            </a:r>
            <a:endParaRPr>
              <a:solidFill>
                <a:srgbClr val="333333"/>
              </a:solidFill>
            </a:endParaRPr>
          </a:p>
          <a:p>
            <a:pPr marL="457200" lvl="0" indent="-342900" algn="l" rtl="0">
              <a:spcBef>
                <a:spcPts val="0"/>
              </a:spcBef>
              <a:spcAft>
                <a:spcPts val="0"/>
              </a:spcAft>
              <a:buClr>
                <a:srgbClr val="333333"/>
              </a:buClr>
              <a:buSzPts val="1800"/>
              <a:buChar char="●"/>
            </a:pPr>
            <a:r>
              <a:rPr lang="en">
                <a:solidFill>
                  <a:srgbClr val="333333"/>
                </a:solidFill>
              </a:rPr>
              <a:t>Inspections of the facilities found insanitary conditions that could cause E. Coli</a:t>
            </a:r>
            <a:endParaRPr>
              <a:solidFill>
                <a:srgbClr val="333333"/>
              </a:solidFill>
            </a:endParaRPr>
          </a:p>
          <a:p>
            <a:pPr marL="457200" lvl="0" indent="-342900" algn="l" rtl="0">
              <a:spcBef>
                <a:spcPts val="0"/>
              </a:spcBef>
              <a:spcAft>
                <a:spcPts val="0"/>
              </a:spcAft>
              <a:buClr>
                <a:srgbClr val="333333"/>
              </a:buClr>
              <a:buSzPts val="1800"/>
              <a:buChar char="●"/>
            </a:pPr>
            <a:r>
              <a:rPr lang="en">
                <a:solidFill>
                  <a:srgbClr val="333333"/>
                </a:solidFill>
              </a:rPr>
              <a:t>Further investigation by FDA and CDC found  an outbreak of Shiga toxin-producing </a:t>
            </a:r>
            <a:r>
              <a:rPr lang="en" i="1">
                <a:solidFill>
                  <a:srgbClr val="333333"/>
                </a:solidFill>
              </a:rPr>
              <a:t>E. </a:t>
            </a:r>
            <a:r>
              <a:rPr lang="en">
                <a:solidFill>
                  <a:srgbClr val="333333"/>
                </a:solidFill>
              </a:rPr>
              <a:t>Coli O157:H7</a:t>
            </a:r>
            <a:endParaRPr>
              <a:solidFill>
                <a:srgbClr val="333333"/>
              </a:solidFill>
            </a:endParaRPr>
          </a:p>
          <a:p>
            <a:pPr marL="457200" lvl="0" indent="-342900" algn="l" rtl="0">
              <a:spcBef>
                <a:spcPts val="0"/>
              </a:spcBef>
              <a:spcAft>
                <a:spcPts val="0"/>
              </a:spcAft>
              <a:buClr>
                <a:srgbClr val="333333"/>
              </a:buClr>
              <a:buSzPts val="1800"/>
              <a:buChar char="●"/>
            </a:pPr>
            <a:r>
              <a:rPr lang="en">
                <a:solidFill>
                  <a:srgbClr val="333333"/>
                </a:solidFill>
              </a:rPr>
              <a:t>Specific products affected:</a:t>
            </a:r>
            <a:endParaRPr>
              <a:solidFill>
                <a:srgbClr val="333333"/>
              </a:solidFill>
            </a:endParaRPr>
          </a:p>
          <a:p>
            <a:pPr marL="914400" lvl="1" indent="-330200" algn="l" rtl="0">
              <a:spcBef>
                <a:spcPts val="0"/>
              </a:spcBef>
              <a:spcAft>
                <a:spcPts val="0"/>
              </a:spcAft>
              <a:buClr>
                <a:srgbClr val="333333"/>
              </a:buClr>
              <a:buSzPts val="1600"/>
              <a:buChar char="○"/>
            </a:pPr>
            <a:r>
              <a:rPr lang="en" sz="1600">
                <a:solidFill>
                  <a:srgbClr val="333333"/>
                </a:solidFill>
              </a:rPr>
              <a:t>Dixie Diner’s Club brand Carb Not Beanit Butter</a:t>
            </a:r>
            <a:endParaRPr sz="1600">
              <a:solidFill>
                <a:srgbClr val="333333"/>
              </a:solidFill>
            </a:endParaRPr>
          </a:p>
          <a:p>
            <a:pPr marL="914400" lvl="1" indent="-330200" algn="l" rtl="0">
              <a:spcBef>
                <a:spcPts val="0"/>
              </a:spcBef>
              <a:spcAft>
                <a:spcPts val="0"/>
              </a:spcAft>
              <a:buClr>
                <a:srgbClr val="333333"/>
              </a:buClr>
              <a:buSzPts val="1600"/>
              <a:buChar char="○"/>
            </a:pPr>
            <a:r>
              <a:rPr lang="en" sz="1600">
                <a:solidFill>
                  <a:srgbClr val="333333"/>
                </a:solidFill>
              </a:rPr>
              <a:t>All flavors and sizes of I.M. Healthy SoyNut Butters</a:t>
            </a:r>
            <a:endParaRPr sz="1600">
              <a:solidFill>
                <a:srgbClr val="333333"/>
              </a:solidFill>
            </a:endParaRPr>
          </a:p>
          <a:p>
            <a:pPr marL="914400" lvl="1" indent="-330200" algn="l" rtl="0">
              <a:spcBef>
                <a:spcPts val="0"/>
              </a:spcBef>
              <a:spcAft>
                <a:spcPts val="0"/>
              </a:spcAft>
              <a:buClr>
                <a:srgbClr val="333333"/>
              </a:buClr>
              <a:buSzPts val="1600"/>
              <a:buChar char="○"/>
            </a:pPr>
            <a:r>
              <a:rPr lang="en" sz="1600">
                <a:solidFill>
                  <a:srgbClr val="333333"/>
                </a:solidFill>
              </a:rPr>
              <a:t>All flavors and sizes of I.M. Healthy Granola </a:t>
            </a:r>
            <a:endParaRPr sz="1600">
              <a:solidFill>
                <a:srgbClr val="333333"/>
              </a:solidFill>
            </a:endParaRPr>
          </a:p>
          <a:p>
            <a:pPr marL="914400" lvl="1" indent="-330200" algn="l" rtl="0">
              <a:spcBef>
                <a:spcPts val="0"/>
              </a:spcBef>
              <a:spcAft>
                <a:spcPts val="0"/>
              </a:spcAft>
              <a:buClr>
                <a:srgbClr val="333333"/>
              </a:buClr>
              <a:buSzPts val="1600"/>
              <a:buChar char="○"/>
            </a:pPr>
            <a:r>
              <a:rPr lang="en" sz="1600">
                <a:solidFill>
                  <a:srgbClr val="333333"/>
                </a:solidFill>
              </a:rPr>
              <a:t>Pro Sports Club 20/20 Life Styles Yogurt Peanut Crunch Bars</a:t>
            </a:r>
            <a:endParaRPr sz="1600">
              <a:solidFill>
                <a:srgbClr val="333333"/>
              </a:solidFill>
            </a:endParaRPr>
          </a:p>
          <a:p>
            <a:pPr marL="0" lvl="0" indent="0" algn="l" rtl="0">
              <a:spcBef>
                <a:spcPts val="500"/>
              </a:spcBef>
              <a:spcAft>
                <a:spcPts val="1600"/>
              </a:spcAft>
              <a:buNone/>
            </a:pPr>
            <a:endParaRPr sz="1050">
              <a:solidFill>
                <a:srgbClr val="333333"/>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8"/>
          <p:cNvSpPr txBox="1">
            <a:spLocks noGrp="1"/>
          </p:cNvSpPr>
          <p:nvPr>
            <p:ph type="title"/>
          </p:nvPr>
        </p:nvSpPr>
        <p:spPr>
          <a:xfrm>
            <a:off x="311700" y="248725"/>
            <a:ext cx="8520600" cy="707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400"/>
              <a:t>Production Facility Issues</a:t>
            </a:r>
            <a:endParaRPr sz="3400"/>
          </a:p>
        </p:txBody>
      </p:sp>
      <p:pic>
        <p:nvPicPr>
          <p:cNvPr id="99" name="Google Shape;99;p18" descr="Image result for march 2017 the soynut butter recall black mold"/>
          <p:cNvPicPr preferRelativeResize="0"/>
          <p:nvPr/>
        </p:nvPicPr>
        <p:blipFill>
          <a:blip r:embed="rId3">
            <a:alphaModFix/>
          </a:blip>
          <a:stretch>
            <a:fillRect/>
          </a:stretch>
        </p:blipFill>
        <p:spPr>
          <a:xfrm>
            <a:off x="7093719" y="3585171"/>
            <a:ext cx="1470859" cy="1178225"/>
          </a:xfrm>
          <a:prstGeom prst="rect">
            <a:avLst/>
          </a:prstGeom>
          <a:noFill/>
          <a:ln>
            <a:noFill/>
          </a:ln>
        </p:spPr>
      </p:pic>
      <p:sp>
        <p:nvSpPr>
          <p:cNvPr id="100" name="Google Shape;100;p18"/>
          <p:cNvSpPr txBox="1">
            <a:spLocks noGrp="1"/>
          </p:cNvSpPr>
          <p:nvPr>
            <p:ph type="body" idx="1"/>
          </p:nvPr>
        </p:nvSpPr>
        <p:spPr>
          <a:xfrm>
            <a:off x="311700" y="1031952"/>
            <a:ext cx="8460300" cy="3871875"/>
          </a:xfrm>
          <a:prstGeom prst="rect">
            <a:avLst/>
          </a:prstGeom>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dirty="0">
                <a:solidFill>
                  <a:srgbClr val="262626"/>
                </a:solidFill>
              </a:rPr>
              <a:t>Major concerns found:</a:t>
            </a:r>
            <a:endParaRPr dirty="0">
              <a:solidFill>
                <a:srgbClr val="262626"/>
              </a:solidFill>
            </a:endParaRPr>
          </a:p>
          <a:p>
            <a:pPr marL="914400" lvl="1" indent="-342900" algn="l" rtl="0">
              <a:spcBef>
                <a:spcPts val="0"/>
              </a:spcBef>
              <a:spcAft>
                <a:spcPts val="0"/>
              </a:spcAft>
              <a:buSzPts val="1800"/>
              <a:buChar char="○"/>
            </a:pPr>
            <a:r>
              <a:rPr lang="en" sz="1800" dirty="0">
                <a:solidFill>
                  <a:srgbClr val="262626"/>
                </a:solidFill>
              </a:rPr>
              <a:t>Walls and ceilings in the </a:t>
            </a:r>
            <a:r>
              <a:rPr lang="en" sz="1800" dirty="0" err="1">
                <a:solidFill>
                  <a:srgbClr val="262626"/>
                </a:solidFill>
              </a:rPr>
              <a:t>soynut</a:t>
            </a:r>
            <a:r>
              <a:rPr lang="en" sz="1800" dirty="0">
                <a:solidFill>
                  <a:srgbClr val="262626"/>
                </a:solidFill>
              </a:rPr>
              <a:t> butter processing and packaging rooms were heavily coated with old </a:t>
            </a:r>
            <a:r>
              <a:rPr lang="en" sz="1800" dirty="0" err="1">
                <a:solidFill>
                  <a:srgbClr val="262626"/>
                </a:solidFill>
              </a:rPr>
              <a:t>soynut</a:t>
            </a:r>
            <a:r>
              <a:rPr lang="en" sz="1800" dirty="0">
                <a:solidFill>
                  <a:srgbClr val="262626"/>
                </a:solidFill>
              </a:rPr>
              <a:t> butter build-up</a:t>
            </a:r>
            <a:endParaRPr sz="1800" dirty="0">
              <a:solidFill>
                <a:srgbClr val="262626"/>
              </a:solidFill>
            </a:endParaRPr>
          </a:p>
          <a:p>
            <a:pPr marL="914400" lvl="1" indent="-342900" algn="l" rtl="0">
              <a:spcBef>
                <a:spcPts val="0"/>
              </a:spcBef>
              <a:spcAft>
                <a:spcPts val="0"/>
              </a:spcAft>
              <a:buClr>
                <a:srgbClr val="262626"/>
              </a:buClr>
              <a:buSzPts val="1800"/>
              <a:buFont typeface="Arial"/>
              <a:buChar char="○"/>
            </a:pPr>
            <a:r>
              <a:rPr lang="en" sz="1800" dirty="0">
                <a:solidFill>
                  <a:srgbClr val="262626"/>
                </a:solidFill>
              </a:rPr>
              <a:t>Visible standing water and brown/black filth was found on the processing room floors</a:t>
            </a:r>
            <a:endParaRPr sz="1800" dirty="0">
              <a:solidFill>
                <a:srgbClr val="262626"/>
              </a:solidFill>
            </a:endParaRPr>
          </a:p>
          <a:p>
            <a:pPr marL="914400" lvl="1" indent="-342900" algn="l" rtl="0">
              <a:lnSpc>
                <a:spcPct val="100000"/>
              </a:lnSpc>
              <a:spcBef>
                <a:spcPts val="0"/>
              </a:spcBef>
              <a:spcAft>
                <a:spcPts val="0"/>
              </a:spcAft>
              <a:buClr>
                <a:srgbClr val="262626"/>
              </a:buClr>
              <a:buSzPts val="1800"/>
              <a:buChar char="○"/>
            </a:pPr>
            <a:r>
              <a:rPr lang="en" sz="1800" dirty="0">
                <a:solidFill>
                  <a:srgbClr val="262626"/>
                </a:solidFill>
              </a:rPr>
              <a:t>Wooden pallets resting on the floor were sitting in water and covered in black mold</a:t>
            </a:r>
            <a:endParaRPr sz="1800" dirty="0">
              <a:solidFill>
                <a:srgbClr val="262626"/>
              </a:solidFill>
            </a:endParaRPr>
          </a:p>
          <a:p>
            <a:pPr marL="457200" lvl="0" indent="-342900" algn="l" rtl="0">
              <a:spcBef>
                <a:spcPts val="0"/>
              </a:spcBef>
              <a:spcAft>
                <a:spcPts val="0"/>
              </a:spcAft>
              <a:buClr>
                <a:srgbClr val="262626"/>
              </a:buClr>
              <a:buSzPts val="1800"/>
              <a:buFont typeface="Arial"/>
              <a:buChar char="●"/>
            </a:pPr>
            <a:r>
              <a:rPr lang="en" dirty="0">
                <a:solidFill>
                  <a:srgbClr val="262626"/>
                </a:solidFill>
              </a:rPr>
              <a:t>A combination creating the perfect storm for bacterial growth</a:t>
            </a:r>
            <a:r>
              <a:rPr lang="en" dirty="0">
                <a:solidFill>
                  <a:srgbClr val="262626"/>
                </a:solidFill>
                <a:latin typeface="Arial"/>
                <a:ea typeface="Arial"/>
                <a:cs typeface="Arial"/>
                <a:sym typeface="Arial"/>
              </a:rPr>
              <a:t>  </a:t>
            </a:r>
            <a:endParaRPr dirty="0">
              <a:solidFill>
                <a:srgbClr val="262626"/>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19"/>
          <p:cNvSpPr txBox="1">
            <a:spLocks noGrp="1"/>
          </p:cNvSpPr>
          <p:nvPr>
            <p:ph type="title"/>
          </p:nvPr>
        </p:nvSpPr>
        <p:spPr>
          <a:xfrm>
            <a:off x="311700" y="134300"/>
            <a:ext cx="8520600" cy="878100"/>
          </a:xfrm>
          <a:prstGeom prst="rect">
            <a:avLst/>
          </a:prstGeom>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4800"/>
              <a:t> </a:t>
            </a:r>
            <a:r>
              <a:rPr lang="en" sz="3400" i="1"/>
              <a:t>E. coli </a:t>
            </a:r>
            <a:r>
              <a:rPr lang="en" sz="3400"/>
              <a:t>0157:H7</a:t>
            </a:r>
            <a:endParaRPr sz="3400"/>
          </a:p>
        </p:txBody>
      </p:sp>
      <p:sp>
        <p:nvSpPr>
          <p:cNvPr id="106" name="Google Shape;106;p19"/>
          <p:cNvSpPr txBox="1">
            <a:spLocks noGrp="1"/>
          </p:cNvSpPr>
          <p:nvPr>
            <p:ph type="body" idx="1"/>
          </p:nvPr>
        </p:nvSpPr>
        <p:spPr>
          <a:xfrm>
            <a:off x="311700" y="1239850"/>
            <a:ext cx="4668300" cy="3585300"/>
          </a:xfrm>
          <a:prstGeom prst="rect">
            <a:avLst/>
          </a:prstGeom>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32 cases of infection spanning a crossed 12 different states</a:t>
            </a:r>
            <a:endParaRPr/>
          </a:p>
          <a:p>
            <a:pPr marL="457200" lvl="0" indent="-342900" algn="l" rtl="0">
              <a:spcBef>
                <a:spcPts val="0"/>
              </a:spcBef>
              <a:spcAft>
                <a:spcPts val="0"/>
              </a:spcAft>
              <a:buSzPts val="1800"/>
              <a:buChar char="●"/>
            </a:pPr>
            <a:r>
              <a:rPr lang="en"/>
              <a:t>12 hospitalizations, 9 </a:t>
            </a:r>
            <a:r>
              <a:rPr lang="en">
                <a:solidFill>
                  <a:srgbClr val="333333"/>
                </a:solidFill>
              </a:rPr>
              <a:t>developed hemolytic uremic syndrome, 0 deaths</a:t>
            </a:r>
            <a:endParaRPr>
              <a:solidFill>
                <a:srgbClr val="333333"/>
              </a:solidFill>
            </a:endParaRPr>
          </a:p>
          <a:p>
            <a:pPr marL="457200" lvl="0" indent="-342900" algn="l" rtl="0">
              <a:spcBef>
                <a:spcPts val="0"/>
              </a:spcBef>
              <a:spcAft>
                <a:spcPts val="0"/>
              </a:spcAft>
              <a:buClr>
                <a:srgbClr val="333333"/>
              </a:buClr>
              <a:buSzPts val="1800"/>
              <a:buChar char="●"/>
            </a:pPr>
            <a:r>
              <a:rPr lang="en">
                <a:solidFill>
                  <a:srgbClr val="333333"/>
                </a:solidFill>
              </a:rPr>
              <a:t>Symptoms vary, but often experience severe stomach cramps and bloody diarrhea</a:t>
            </a:r>
            <a:endParaRPr>
              <a:solidFill>
                <a:srgbClr val="333333"/>
              </a:solidFill>
            </a:endParaRPr>
          </a:p>
          <a:p>
            <a:pPr marL="457200" lvl="0" indent="-342900" algn="l" rtl="0">
              <a:spcBef>
                <a:spcPts val="0"/>
              </a:spcBef>
              <a:spcAft>
                <a:spcPts val="0"/>
              </a:spcAft>
              <a:buClr>
                <a:srgbClr val="333333"/>
              </a:buClr>
              <a:buSzPts val="1800"/>
              <a:buChar char="●"/>
            </a:pPr>
            <a:r>
              <a:rPr lang="en">
                <a:solidFill>
                  <a:srgbClr val="333333"/>
                </a:solidFill>
              </a:rPr>
              <a:t>Can last 5-7 days if non life-threatening</a:t>
            </a:r>
            <a:endParaRPr>
              <a:solidFill>
                <a:srgbClr val="333333"/>
              </a:solidFill>
            </a:endParaRPr>
          </a:p>
          <a:p>
            <a:pPr marL="457200" lvl="0" indent="-342900" algn="l" rtl="0">
              <a:spcBef>
                <a:spcPts val="0"/>
              </a:spcBef>
              <a:spcAft>
                <a:spcPts val="0"/>
              </a:spcAft>
              <a:buClr>
                <a:srgbClr val="333333"/>
              </a:buClr>
              <a:buSzPts val="1800"/>
              <a:buChar char="●"/>
            </a:pPr>
            <a:r>
              <a:rPr lang="en">
                <a:solidFill>
                  <a:srgbClr val="333333"/>
                </a:solidFill>
              </a:rPr>
              <a:t>5-10% of cases lead to hemolytic uremic syndrome </a:t>
            </a:r>
            <a:endParaRPr>
              <a:solidFill>
                <a:srgbClr val="333333"/>
              </a:solidFill>
            </a:endParaRPr>
          </a:p>
        </p:txBody>
      </p:sp>
      <p:pic>
        <p:nvPicPr>
          <p:cNvPr id="107" name="Google Shape;107;p19" descr="Related image"/>
          <p:cNvPicPr preferRelativeResize="0"/>
          <p:nvPr/>
        </p:nvPicPr>
        <p:blipFill>
          <a:blip r:embed="rId3">
            <a:alphaModFix/>
          </a:blip>
          <a:stretch>
            <a:fillRect/>
          </a:stretch>
        </p:blipFill>
        <p:spPr>
          <a:xfrm>
            <a:off x="5042950" y="1239850"/>
            <a:ext cx="3789350" cy="35853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20"/>
          <p:cNvSpPr txBox="1">
            <a:spLocks noGrp="1"/>
          </p:cNvSpPr>
          <p:nvPr>
            <p:ph type="title"/>
          </p:nvPr>
        </p:nvSpPr>
        <p:spPr>
          <a:xfrm>
            <a:off x="301850" y="265350"/>
            <a:ext cx="8553900" cy="1000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400"/>
              <a:t>E. coli O157:H7 Outbreak Linked to Romaine Lettuce  </a:t>
            </a:r>
            <a:endParaRPr sz="3400"/>
          </a:p>
        </p:txBody>
      </p:sp>
      <p:sp>
        <p:nvSpPr>
          <p:cNvPr id="113" name="Google Shape;113;p20"/>
          <p:cNvSpPr txBox="1">
            <a:spLocks noGrp="1"/>
          </p:cNvSpPr>
          <p:nvPr>
            <p:ph type="body" idx="1"/>
          </p:nvPr>
        </p:nvSpPr>
        <p:spPr>
          <a:xfrm>
            <a:off x="366000" y="1265850"/>
            <a:ext cx="8412000" cy="3499800"/>
          </a:xfrm>
          <a:prstGeom prst="rect">
            <a:avLst/>
          </a:prstGeom>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April 13th, 2018 the FDA stated that there had been an ongoing E.coli outbreak linked to chopped Romaine Lettuce. </a:t>
            </a:r>
            <a:endParaRPr/>
          </a:p>
          <a:p>
            <a:pPr marL="457200" lvl="0" indent="-342900" algn="l" rtl="0">
              <a:spcBef>
                <a:spcPts val="0"/>
              </a:spcBef>
              <a:spcAft>
                <a:spcPts val="0"/>
              </a:spcAft>
              <a:buSzPts val="1800"/>
              <a:buChar char="●"/>
            </a:pPr>
            <a:r>
              <a:rPr lang="en"/>
              <a:t>On April 19th, 2018 eight people from a correctional facility in Alaska that were apart of the recent outbreak became ill from E. coli O157:H7 from whole head romaine lettuce from Yuma, Arizona growing region.  </a:t>
            </a:r>
            <a:endParaRPr/>
          </a:p>
          <a:p>
            <a:pPr marL="457200" lvl="0" indent="-342900" algn="l" rtl="0">
              <a:spcBef>
                <a:spcPts val="0"/>
              </a:spcBef>
              <a:spcAft>
                <a:spcPts val="0"/>
              </a:spcAft>
              <a:buSzPts val="1800"/>
              <a:buChar char="●"/>
            </a:pPr>
            <a:r>
              <a:rPr lang="en"/>
              <a:t>The FDA publicly stated to customers to avoid romaine Lettuce from Yuma, AZ growing region. </a:t>
            </a:r>
            <a:endParaRPr/>
          </a:p>
          <a:p>
            <a:pPr marL="457200" lvl="0" indent="-342900" algn="l" rtl="0">
              <a:spcBef>
                <a:spcPts val="0"/>
              </a:spcBef>
              <a:spcAft>
                <a:spcPts val="0"/>
              </a:spcAft>
              <a:buSzPts val="1800"/>
              <a:buChar char="●"/>
            </a:pPr>
            <a:r>
              <a:rPr lang="en"/>
              <a:t>The symptoms are different from each person, but often include: </a:t>
            </a:r>
            <a:endParaRPr/>
          </a:p>
          <a:p>
            <a:pPr marL="914400" lvl="1" indent="-317500" algn="l" rtl="0">
              <a:spcBef>
                <a:spcPts val="0"/>
              </a:spcBef>
              <a:spcAft>
                <a:spcPts val="0"/>
              </a:spcAft>
              <a:buSzPts val="1400"/>
              <a:buChar char="○"/>
            </a:pPr>
            <a:r>
              <a:rPr lang="en"/>
              <a:t>Vomiting 					</a:t>
            </a:r>
            <a:endParaRPr/>
          </a:p>
          <a:p>
            <a:pPr marL="914400" lvl="1" indent="-317500" algn="l" rtl="0">
              <a:spcBef>
                <a:spcPts val="0"/>
              </a:spcBef>
              <a:spcAft>
                <a:spcPts val="0"/>
              </a:spcAft>
              <a:buSzPts val="1400"/>
              <a:buChar char="○"/>
            </a:pPr>
            <a:r>
              <a:rPr lang="en"/>
              <a:t>Stomach Cramps </a:t>
            </a:r>
            <a:endParaRPr/>
          </a:p>
          <a:p>
            <a:pPr marL="914400" lvl="1" indent="-317500" algn="l" rtl="0">
              <a:spcBef>
                <a:spcPts val="0"/>
              </a:spcBef>
              <a:spcAft>
                <a:spcPts val="0"/>
              </a:spcAft>
              <a:buSzPts val="1400"/>
              <a:buChar char="○"/>
            </a:pPr>
            <a:r>
              <a:rPr lang="en"/>
              <a:t>Bloody Diarrhea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21"/>
          <p:cNvSpPr txBox="1">
            <a:spLocks noGrp="1"/>
          </p:cNvSpPr>
          <p:nvPr>
            <p:ph type="title"/>
          </p:nvPr>
        </p:nvSpPr>
        <p:spPr>
          <a:xfrm>
            <a:off x="311700" y="112050"/>
            <a:ext cx="8520600" cy="707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Recalls?  </a:t>
            </a:r>
            <a:endParaRPr/>
          </a:p>
        </p:txBody>
      </p:sp>
      <p:sp>
        <p:nvSpPr>
          <p:cNvPr id="119" name="Google Shape;119;p21"/>
          <p:cNvSpPr txBox="1">
            <a:spLocks noGrp="1"/>
          </p:cNvSpPr>
          <p:nvPr>
            <p:ph type="body" idx="1"/>
          </p:nvPr>
        </p:nvSpPr>
        <p:spPr>
          <a:xfrm>
            <a:off x="353050" y="819450"/>
            <a:ext cx="4461900" cy="4151700"/>
          </a:xfrm>
          <a:prstGeom prst="rect">
            <a:avLst/>
          </a:prstGeom>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The FDA could not recall any romaine lettuce being that on May 2nd, 2018 the FDA had just received information that Yuma, AZ growing region was no longer producing or distributing romaine. When there growing season had ended April 16th, 2018. </a:t>
            </a:r>
            <a:endParaRPr/>
          </a:p>
          <a:p>
            <a:pPr marL="457200" lvl="0" indent="-342900" algn="l" rtl="0">
              <a:spcBef>
                <a:spcPts val="0"/>
              </a:spcBef>
              <a:spcAft>
                <a:spcPts val="0"/>
              </a:spcAft>
              <a:buSzPts val="1800"/>
              <a:buChar char="●"/>
            </a:pPr>
            <a:r>
              <a:rPr lang="en"/>
              <a:t>The FDA stated that they could not be certain that the romaine lettuce from Yuma, AZ was no longer on the supply chain due to its 21 day shelf life. </a:t>
            </a:r>
            <a:endParaRPr/>
          </a:p>
        </p:txBody>
      </p:sp>
      <p:pic>
        <p:nvPicPr>
          <p:cNvPr id="120" name="Google Shape;120;p21"/>
          <p:cNvPicPr preferRelativeResize="0"/>
          <p:nvPr/>
        </p:nvPicPr>
        <p:blipFill>
          <a:blip r:embed="rId3">
            <a:alphaModFix/>
          </a:blip>
          <a:stretch>
            <a:fillRect/>
          </a:stretch>
        </p:blipFill>
        <p:spPr>
          <a:xfrm>
            <a:off x="4995700" y="819450"/>
            <a:ext cx="3941649" cy="41517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22"/>
          <p:cNvSpPr txBox="1">
            <a:spLocks noGrp="1"/>
          </p:cNvSpPr>
          <p:nvPr>
            <p:ph type="title"/>
          </p:nvPr>
        </p:nvSpPr>
        <p:spPr>
          <a:xfrm>
            <a:off x="311700" y="166050"/>
            <a:ext cx="8520600" cy="707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400"/>
              <a:t>The Investigation Continues </a:t>
            </a:r>
            <a:endParaRPr sz="3400"/>
          </a:p>
        </p:txBody>
      </p:sp>
      <p:sp>
        <p:nvSpPr>
          <p:cNvPr id="126" name="Google Shape;126;p22"/>
          <p:cNvSpPr txBox="1">
            <a:spLocks noGrp="1"/>
          </p:cNvSpPr>
          <p:nvPr>
            <p:ph type="body" idx="1"/>
          </p:nvPr>
        </p:nvSpPr>
        <p:spPr>
          <a:xfrm>
            <a:off x="103325" y="816250"/>
            <a:ext cx="8925900" cy="4174200"/>
          </a:xfrm>
          <a:prstGeom prst="rect">
            <a:avLst/>
          </a:prstGeom>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Throughout June 4th through June 8th the FDA, CDC, along with local partners of both agencies conducted an Environmental assessment in Yuma, AZ growing region. </a:t>
            </a:r>
            <a:endParaRPr/>
          </a:p>
          <a:p>
            <a:pPr marL="457200" lvl="0" indent="-342900" algn="l" rtl="0">
              <a:spcBef>
                <a:spcPts val="0"/>
              </a:spcBef>
              <a:spcAft>
                <a:spcPts val="0"/>
              </a:spcAft>
              <a:buSzPts val="1800"/>
              <a:buChar char="●"/>
            </a:pPr>
            <a:r>
              <a:rPr lang="en"/>
              <a:t>During this assessment it was discovered that the canal waters of this region were contaminated with E. Coli O157:H7. </a:t>
            </a:r>
            <a:endParaRPr/>
          </a:p>
          <a:p>
            <a:pPr marL="457200" lvl="0" indent="-342900" algn="l" rtl="0">
              <a:spcBef>
                <a:spcPts val="0"/>
              </a:spcBef>
              <a:spcAft>
                <a:spcPts val="0"/>
              </a:spcAft>
              <a:buSzPts val="1800"/>
              <a:buChar char="●"/>
            </a:pPr>
            <a:r>
              <a:rPr lang="en"/>
              <a:t>It was hypothesized that The Concentrated Animal Feeding Operation (CAFO) had contaminated the canal water.</a:t>
            </a:r>
            <a:endParaRPr/>
          </a:p>
          <a:p>
            <a:pPr marL="457200" lvl="0" indent="-342900" algn="l" rtl="0">
              <a:spcBef>
                <a:spcPts val="0"/>
              </a:spcBef>
              <a:spcAft>
                <a:spcPts val="0"/>
              </a:spcAft>
              <a:buSzPts val="1800"/>
              <a:buChar char="●"/>
            </a:pPr>
            <a:r>
              <a:rPr lang="en"/>
              <a:t>The outbreak ended on June 28th, 2018.                                                                      It was stated that there were 210 cases                                                       throughout 36 states. Ninety six people                                                              were hospitalized and 5 people died </a:t>
            </a:r>
            <a:endParaRPr/>
          </a:p>
        </p:txBody>
      </p:sp>
      <p:pic>
        <p:nvPicPr>
          <p:cNvPr id="127" name="Google Shape;127;p22"/>
          <p:cNvPicPr preferRelativeResize="0"/>
          <p:nvPr/>
        </p:nvPicPr>
        <p:blipFill>
          <a:blip r:embed="rId3">
            <a:alphaModFix/>
          </a:blip>
          <a:stretch>
            <a:fillRect/>
          </a:stretch>
        </p:blipFill>
        <p:spPr>
          <a:xfrm>
            <a:off x="5248750" y="2872350"/>
            <a:ext cx="3306325" cy="20044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3"/>
          <p:cNvSpPr txBox="1">
            <a:spLocks noGrp="1"/>
          </p:cNvSpPr>
          <p:nvPr>
            <p:ph type="title"/>
          </p:nvPr>
        </p:nvSpPr>
        <p:spPr>
          <a:xfrm>
            <a:off x="311700" y="155750"/>
            <a:ext cx="8520600" cy="707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400"/>
              <a:t>Summary</a:t>
            </a:r>
            <a:endParaRPr sz="3400"/>
          </a:p>
        </p:txBody>
      </p:sp>
      <p:sp>
        <p:nvSpPr>
          <p:cNvPr id="133" name="Google Shape;133;p23"/>
          <p:cNvSpPr txBox="1">
            <a:spLocks noGrp="1"/>
          </p:cNvSpPr>
          <p:nvPr>
            <p:ph type="body" idx="1"/>
          </p:nvPr>
        </p:nvSpPr>
        <p:spPr>
          <a:xfrm>
            <a:off x="311700" y="966700"/>
            <a:ext cx="8520600" cy="3817200"/>
          </a:xfrm>
          <a:prstGeom prst="rect">
            <a:avLst/>
          </a:prstGeom>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2000" b="1" u="sng">
                <a:solidFill>
                  <a:srgbClr val="000000"/>
                </a:solidFill>
              </a:rPr>
              <a:t>So where do these foodborne illnesses come from?</a:t>
            </a:r>
            <a:endParaRPr sz="2000" b="1" u="sng">
              <a:solidFill>
                <a:srgbClr val="000000"/>
              </a:solidFill>
            </a:endParaRPr>
          </a:p>
          <a:p>
            <a:pPr marL="457200" lvl="0" indent="-342900" algn="l" rtl="0">
              <a:spcBef>
                <a:spcPts val="1600"/>
              </a:spcBef>
              <a:spcAft>
                <a:spcPts val="0"/>
              </a:spcAft>
              <a:buClr>
                <a:srgbClr val="000000"/>
              </a:buClr>
              <a:buSzPts val="1800"/>
              <a:buChar char="●"/>
            </a:pPr>
            <a:r>
              <a:rPr lang="en" b="1">
                <a:solidFill>
                  <a:srgbClr val="000000"/>
                </a:solidFill>
              </a:rPr>
              <a:t>E Coli</a:t>
            </a:r>
            <a:r>
              <a:rPr lang="en">
                <a:solidFill>
                  <a:srgbClr val="000000"/>
                </a:solidFill>
              </a:rPr>
              <a:t> - undercooked hamburger, contaminated produce, unpasteurized milk, source of water</a:t>
            </a:r>
            <a:endParaRPr>
              <a:solidFill>
                <a:srgbClr val="000000"/>
              </a:solidFill>
            </a:endParaRPr>
          </a:p>
          <a:p>
            <a:pPr marL="457200" lvl="0" indent="-342900" algn="l" rtl="0">
              <a:spcBef>
                <a:spcPts val="0"/>
              </a:spcBef>
              <a:spcAft>
                <a:spcPts val="0"/>
              </a:spcAft>
              <a:buClr>
                <a:srgbClr val="000000"/>
              </a:buClr>
              <a:buSzPts val="1800"/>
              <a:buChar char="●"/>
            </a:pPr>
            <a:r>
              <a:rPr lang="en" b="1">
                <a:solidFill>
                  <a:srgbClr val="000000"/>
                </a:solidFill>
              </a:rPr>
              <a:t>Listeriosis</a:t>
            </a:r>
            <a:r>
              <a:rPr lang="en">
                <a:solidFill>
                  <a:srgbClr val="000000"/>
                </a:solidFill>
              </a:rPr>
              <a:t> - meats, dairy products that are not pasteurized, contaminated vegetables</a:t>
            </a:r>
            <a:endParaRPr>
              <a:solidFill>
                <a:srgbClr val="000000"/>
              </a:solidFill>
            </a:endParaRPr>
          </a:p>
          <a:p>
            <a:pPr marL="0" lvl="0" indent="0" algn="l" rtl="0">
              <a:spcBef>
                <a:spcPts val="1600"/>
              </a:spcBef>
              <a:spcAft>
                <a:spcPts val="0"/>
              </a:spcAft>
              <a:buNone/>
            </a:pPr>
            <a:r>
              <a:rPr lang="en">
                <a:solidFill>
                  <a:srgbClr val="000000"/>
                </a:solidFill>
              </a:rPr>
              <a:t>“CDC estimates that each year roughly 1 in 6 Americans (or 48 million people) gets sick, 128,000 are hospitalized, and 3,000 die of foodborne diseases.”</a:t>
            </a:r>
            <a:endParaRPr>
              <a:solidFill>
                <a:srgbClr val="000000"/>
              </a:solidFill>
            </a:endParaRPr>
          </a:p>
          <a:p>
            <a:pPr marL="457200" lvl="0" indent="-342900" algn="l" rtl="0">
              <a:spcBef>
                <a:spcPts val="1600"/>
              </a:spcBef>
              <a:spcAft>
                <a:spcPts val="0"/>
              </a:spcAft>
              <a:buClr>
                <a:srgbClr val="000000"/>
              </a:buClr>
              <a:buSzPts val="1800"/>
              <a:buChar char="●"/>
            </a:pPr>
            <a:r>
              <a:rPr lang="en">
                <a:solidFill>
                  <a:srgbClr val="000000"/>
                </a:solidFill>
              </a:rPr>
              <a:t>Questions? </a:t>
            </a:r>
            <a:endParaRPr>
              <a:solidFill>
                <a:srgbClr val="000000"/>
              </a:solidFill>
            </a:endParaRPr>
          </a:p>
          <a:p>
            <a:pPr marL="457200" lvl="0" indent="-342900" algn="l" rtl="0">
              <a:spcBef>
                <a:spcPts val="0"/>
              </a:spcBef>
              <a:spcAft>
                <a:spcPts val="0"/>
              </a:spcAft>
              <a:buClr>
                <a:srgbClr val="000000"/>
              </a:buClr>
              <a:buSzPts val="1800"/>
              <a:buChar char="●"/>
            </a:pPr>
            <a:r>
              <a:rPr lang="en">
                <a:solidFill>
                  <a:srgbClr val="000000"/>
                </a:solidFill>
              </a:rPr>
              <a:t>Comments?</a:t>
            </a:r>
            <a:endParaRPr>
              <a:solidFill>
                <a:srgbClr val="0000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24"/>
          <p:cNvSpPr txBox="1">
            <a:spLocks noGrp="1"/>
          </p:cNvSpPr>
          <p:nvPr>
            <p:ph type="title"/>
          </p:nvPr>
        </p:nvSpPr>
        <p:spPr>
          <a:xfrm>
            <a:off x="311700" y="124700"/>
            <a:ext cx="8520600" cy="707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400"/>
              <a:t>References </a:t>
            </a:r>
            <a:endParaRPr sz="3400"/>
          </a:p>
        </p:txBody>
      </p:sp>
      <p:sp>
        <p:nvSpPr>
          <p:cNvPr id="139" name="Google Shape;139;p24"/>
          <p:cNvSpPr txBox="1">
            <a:spLocks noGrp="1"/>
          </p:cNvSpPr>
          <p:nvPr>
            <p:ph type="body" idx="1"/>
          </p:nvPr>
        </p:nvSpPr>
        <p:spPr>
          <a:xfrm>
            <a:off x="123975" y="739125"/>
            <a:ext cx="8904600" cy="41892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100" b="1" u="sng"/>
              <a:t>Listeriosis Outbreak Linked to Soft, Raw Milk Cheese</a:t>
            </a:r>
            <a:r>
              <a:rPr lang="en" sz="1100" b="1"/>
              <a:t> </a:t>
            </a:r>
            <a:endParaRPr sz="1100" b="1"/>
          </a:p>
          <a:p>
            <a:pPr marL="457200" lvl="0" indent="-298450" algn="l" rtl="0">
              <a:lnSpc>
                <a:spcPct val="100000"/>
              </a:lnSpc>
              <a:spcBef>
                <a:spcPts val="800"/>
              </a:spcBef>
              <a:spcAft>
                <a:spcPts val="0"/>
              </a:spcAft>
              <a:buSzPts val="1100"/>
              <a:buChar char="●"/>
            </a:pPr>
            <a:r>
              <a:rPr lang="en" sz="1100"/>
              <a:t>Center of Disease Control and Prevention: </a:t>
            </a:r>
            <a:r>
              <a:rPr lang="en" sz="1100" u="sng">
                <a:solidFill>
                  <a:schemeClr val="hlink"/>
                </a:solidFill>
                <a:hlinkClick r:id="rId3"/>
              </a:rPr>
              <a:t>https://www.cdc.gov/listeria/outbreaks/soft-cheese-03-17/index.html</a:t>
            </a:r>
            <a:r>
              <a:rPr lang="en" sz="1100"/>
              <a:t> </a:t>
            </a:r>
            <a:endParaRPr sz="1100"/>
          </a:p>
          <a:p>
            <a:pPr marL="457200" lvl="0" indent="-298450" algn="l" rtl="0">
              <a:lnSpc>
                <a:spcPct val="100000"/>
              </a:lnSpc>
              <a:spcBef>
                <a:spcPts val="800"/>
              </a:spcBef>
              <a:spcAft>
                <a:spcPts val="0"/>
              </a:spcAft>
              <a:buSzPts val="1100"/>
              <a:buChar char="●"/>
            </a:pPr>
            <a:r>
              <a:rPr lang="en" sz="1100"/>
              <a:t>Food Safety News: </a:t>
            </a:r>
            <a:r>
              <a:rPr lang="en" sz="1100" u="sng">
                <a:solidFill>
                  <a:schemeClr val="accent5"/>
                </a:solidFill>
                <a:hlinkClick r:id="rId4"/>
              </a:rPr>
              <a:t>https://www.foodsafetynews.com/2018/04/vulto-creamery-shut-down-because-owner-did-not-understand/</a:t>
            </a:r>
            <a:endParaRPr sz="1100"/>
          </a:p>
          <a:p>
            <a:pPr marL="0" lvl="0" indent="0" algn="l" rtl="0">
              <a:lnSpc>
                <a:spcPct val="100000"/>
              </a:lnSpc>
              <a:spcBef>
                <a:spcPts val="800"/>
              </a:spcBef>
              <a:spcAft>
                <a:spcPts val="0"/>
              </a:spcAft>
              <a:buNone/>
            </a:pPr>
            <a:r>
              <a:rPr lang="en" sz="1100" b="1" u="sng"/>
              <a:t>The SoyNut Butter Company Recall </a:t>
            </a:r>
            <a:endParaRPr sz="1100" b="1" u="sng"/>
          </a:p>
          <a:p>
            <a:pPr marL="457200" lvl="0" indent="-298450" algn="l" rtl="0">
              <a:lnSpc>
                <a:spcPct val="100000"/>
              </a:lnSpc>
              <a:spcBef>
                <a:spcPts val="800"/>
              </a:spcBef>
              <a:spcAft>
                <a:spcPts val="0"/>
              </a:spcAft>
              <a:buClr>
                <a:srgbClr val="333333"/>
              </a:buClr>
              <a:buSzPts val="1100"/>
              <a:buChar char="●"/>
            </a:pPr>
            <a:r>
              <a:rPr lang="en" sz="1100">
                <a:solidFill>
                  <a:srgbClr val="333333"/>
                </a:solidFill>
                <a:highlight>
                  <a:schemeClr val="lt1"/>
                </a:highlight>
              </a:rPr>
              <a:t>Center for Food Safety and Applied Nutrition. (n.d.). Outbreaks - FDA Investigated Multistate Outbreak of E. coli O157:H7 Infections Linked to SoyNut Butter. Retrieved October 10, 2018, from </a:t>
            </a:r>
            <a:r>
              <a:rPr lang="en" sz="1100" u="sng">
                <a:solidFill>
                  <a:schemeClr val="accent5"/>
                </a:solidFill>
                <a:highlight>
                  <a:schemeClr val="lt1"/>
                </a:highlight>
                <a:hlinkClick r:id="rId5"/>
              </a:rPr>
              <a:t>https://www.fda.gov/food/recallsoutbreaksemergencies/outbreaks/ucm544964.htm</a:t>
            </a:r>
            <a:endParaRPr sz="1100">
              <a:solidFill>
                <a:srgbClr val="333333"/>
              </a:solidFill>
              <a:highlight>
                <a:schemeClr val="lt1"/>
              </a:highlight>
            </a:endParaRPr>
          </a:p>
          <a:p>
            <a:pPr marL="457200" lvl="0" indent="-298450" algn="l" rtl="0">
              <a:lnSpc>
                <a:spcPct val="100000"/>
              </a:lnSpc>
              <a:spcBef>
                <a:spcPts val="800"/>
              </a:spcBef>
              <a:spcAft>
                <a:spcPts val="0"/>
              </a:spcAft>
              <a:buClr>
                <a:srgbClr val="333333"/>
              </a:buClr>
              <a:buSzPts val="1100"/>
              <a:buChar char="●"/>
            </a:pPr>
            <a:r>
              <a:rPr lang="en" sz="1100">
                <a:solidFill>
                  <a:srgbClr val="333333"/>
                </a:solidFill>
                <a:highlight>
                  <a:schemeClr val="lt1"/>
                </a:highlight>
              </a:rPr>
              <a:t>Hageman, P. (n.d.). 9 with Hemolytic Uremic Syndrome from SoyNut Butter, Lawsuit Filed. Retrieved October 10, 2018, from </a:t>
            </a:r>
            <a:r>
              <a:rPr lang="en" sz="1100" u="sng">
                <a:solidFill>
                  <a:schemeClr val="hlink"/>
                </a:solidFill>
                <a:highlight>
                  <a:schemeClr val="lt1"/>
                </a:highlight>
                <a:hlinkClick r:id="rId6"/>
              </a:rPr>
              <a:t>https://www.pritzkerlaw.com/personal-injury/2017/9-with-hemolytic-uremic-syndrome-linked-to-soynut-butter-lawsuit-filed/</a:t>
            </a:r>
            <a:r>
              <a:rPr lang="en" sz="1100">
                <a:solidFill>
                  <a:srgbClr val="333333"/>
                </a:solidFill>
                <a:highlight>
                  <a:schemeClr val="lt1"/>
                </a:highlight>
              </a:rPr>
              <a:t>  </a:t>
            </a:r>
            <a:endParaRPr sz="1100">
              <a:solidFill>
                <a:srgbClr val="333333"/>
              </a:solidFill>
              <a:highlight>
                <a:schemeClr val="lt1"/>
              </a:highlight>
            </a:endParaRPr>
          </a:p>
          <a:p>
            <a:pPr marL="0" lvl="0" indent="0" algn="l" rtl="0">
              <a:lnSpc>
                <a:spcPct val="100000"/>
              </a:lnSpc>
              <a:spcBef>
                <a:spcPts val="800"/>
              </a:spcBef>
              <a:spcAft>
                <a:spcPts val="0"/>
              </a:spcAft>
              <a:buNone/>
            </a:pPr>
            <a:r>
              <a:rPr lang="en" sz="1100" b="1" u="sng">
                <a:solidFill>
                  <a:srgbClr val="333333"/>
                </a:solidFill>
                <a:highlight>
                  <a:schemeClr val="lt1"/>
                </a:highlight>
              </a:rPr>
              <a:t>E. coli O157:H7 Outbreak Linked to Romaine Lettuce  </a:t>
            </a:r>
            <a:endParaRPr sz="1100" b="1" u="sng">
              <a:solidFill>
                <a:srgbClr val="333333"/>
              </a:solidFill>
              <a:highlight>
                <a:schemeClr val="lt1"/>
              </a:highlight>
            </a:endParaRPr>
          </a:p>
          <a:p>
            <a:pPr marL="457200" lvl="0" indent="-298450" algn="l" rtl="0">
              <a:lnSpc>
                <a:spcPct val="100000"/>
              </a:lnSpc>
              <a:spcBef>
                <a:spcPts val="800"/>
              </a:spcBef>
              <a:spcAft>
                <a:spcPts val="0"/>
              </a:spcAft>
              <a:buSzPts val="1100"/>
              <a:buChar char="●"/>
            </a:pPr>
            <a:r>
              <a:rPr lang="en" sz="1100">
                <a:solidFill>
                  <a:srgbClr val="000000"/>
                </a:solidFill>
              </a:rPr>
              <a:t>Center for Food Safety and Applied Nutrition. “Outbreaks - FDA Investigating Multistate Outbreak of E. Coli O157:H7 Infections Linked to Romaine Lettuce from Yuma Growing Region.” </a:t>
            </a:r>
            <a:r>
              <a:rPr lang="en" sz="1100" i="1">
                <a:solidFill>
                  <a:srgbClr val="000000"/>
                </a:solidFill>
              </a:rPr>
              <a:t>U S Food and Drug Administration Home Page</a:t>
            </a:r>
            <a:r>
              <a:rPr lang="en" sz="1100">
                <a:solidFill>
                  <a:srgbClr val="000000"/>
                </a:solidFill>
              </a:rPr>
              <a:t>, Center for Food Safety and Applied Nutrition, 6 Aug. 2018, </a:t>
            </a:r>
            <a:r>
              <a:rPr lang="en" sz="1100" u="sng">
                <a:solidFill>
                  <a:schemeClr val="hlink"/>
                </a:solidFill>
                <a:hlinkClick r:id="rId7"/>
              </a:rPr>
              <a:t>www.fda.gov/food/recallsoutbreaksemergencies/outbreaks/ucm604254.htm</a:t>
            </a:r>
            <a:endParaRPr sz="1100">
              <a:solidFill>
                <a:srgbClr val="000000"/>
              </a:solidFill>
            </a:endParaRPr>
          </a:p>
          <a:p>
            <a:pPr marL="457200" lvl="0" indent="-298450" algn="l" rtl="0">
              <a:lnSpc>
                <a:spcPct val="100000"/>
              </a:lnSpc>
              <a:spcBef>
                <a:spcPts val="0"/>
              </a:spcBef>
              <a:spcAft>
                <a:spcPts val="0"/>
              </a:spcAft>
              <a:buClr>
                <a:srgbClr val="000000"/>
              </a:buClr>
              <a:buSzPts val="1100"/>
              <a:buChar char="●"/>
            </a:pPr>
            <a:r>
              <a:rPr lang="en" sz="1100">
                <a:solidFill>
                  <a:srgbClr val="000000"/>
                </a:solidFill>
              </a:rPr>
              <a:t>“E.coli (Escherichia Coli).” </a:t>
            </a:r>
            <a:r>
              <a:rPr lang="en" sz="1100" i="1">
                <a:solidFill>
                  <a:srgbClr val="000000"/>
                </a:solidFill>
              </a:rPr>
              <a:t>Centers for Disease Control and Prevention</a:t>
            </a:r>
            <a:r>
              <a:rPr lang="en" sz="1100">
                <a:solidFill>
                  <a:srgbClr val="000000"/>
                </a:solidFill>
              </a:rPr>
              <a:t>, Centers for Disease Control and Prevention, 28 June 2018, </a:t>
            </a:r>
            <a:r>
              <a:rPr lang="en" sz="1100" u="sng">
                <a:solidFill>
                  <a:schemeClr val="hlink"/>
                </a:solidFill>
                <a:hlinkClick r:id="rId8"/>
              </a:rPr>
              <a:t>www.cdc.gov/ecoli/2018/o157h7-04-18/index.html</a:t>
            </a:r>
            <a:r>
              <a:rPr lang="en" sz="1100">
                <a:solidFill>
                  <a:srgbClr val="000000"/>
                </a:solidFill>
              </a:rPr>
              <a:t>. </a:t>
            </a:r>
            <a:endParaRPr sz="1100">
              <a:solidFill>
                <a:srgbClr val="000000"/>
              </a:solidFill>
            </a:endParaRPr>
          </a:p>
          <a:p>
            <a:pPr marL="457200" lvl="0" indent="-298450" algn="l" rtl="0">
              <a:lnSpc>
                <a:spcPct val="100000"/>
              </a:lnSpc>
              <a:spcBef>
                <a:spcPts val="0"/>
              </a:spcBef>
              <a:spcAft>
                <a:spcPts val="0"/>
              </a:spcAft>
              <a:buClr>
                <a:srgbClr val="000000"/>
              </a:buClr>
              <a:buSzPts val="1100"/>
              <a:buChar char="●"/>
            </a:pPr>
            <a:r>
              <a:rPr lang="en" sz="1100">
                <a:solidFill>
                  <a:srgbClr val="000000"/>
                </a:solidFill>
              </a:rPr>
              <a:t>Staff. “Romaine Lettuce Outbreak: FDA Identifies Cattle Operation Near Contaminated Canal Water.” </a:t>
            </a:r>
            <a:r>
              <a:rPr lang="en" sz="1100" i="1">
                <a:solidFill>
                  <a:srgbClr val="000000"/>
                </a:solidFill>
              </a:rPr>
              <a:t>Food Safety Magazine</a:t>
            </a:r>
            <a:r>
              <a:rPr lang="en" sz="1100">
                <a:solidFill>
                  <a:srgbClr val="000000"/>
                </a:solidFill>
              </a:rPr>
              <a:t>, 7 Aug. 2018, </a:t>
            </a:r>
            <a:r>
              <a:rPr lang="en" sz="1100" u="sng">
                <a:solidFill>
                  <a:schemeClr val="hlink"/>
                </a:solidFill>
                <a:hlinkClick r:id="rId9"/>
              </a:rPr>
              <a:t>www.foodsafetymagazine.com/news/romaine-lettuce-outbreak-fda-identifies-cattle-operation-near-contaminated-canal-water/</a:t>
            </a:r>
            <a:endParaRPr sz="1100">
              <a:solidFill>
                <a:srgbClr val="000000"/>
              </a:solidFill>
            </a:endParaRPr>
          </a:p>
          <a:p>
            <a:pPr marL="0" lvl="0" indent="0" algn="l" rtl="0">
              <a:lnSpc>
                <a:spcPct val="100000"/>
              </a:lnSpc>
              <a:spcBef>
                <a:spcPts val="800"/>
              </a:spcBef>
              <a:spcAft>
                <a:spcPts val="0"/>
              </a:spcAft>
              <a:buNone/>
            </a:pPr>
            <a:r>
              <a:rPr lang="en" sz="1100">
                <a:solidFill>
                  <a:srgbClr val="000000"/>
                </a:solidFill>
              </a:rPr>
              <a:t>CDC - 2011 Estimates of Foodborne Illness</a:t>
            </a:r>
            <a:r>
              <a:rPr lang="en" sz="1100">
                <a:solidFill>
                  <a:srgbClr val="000000"/>
                </a:solidFill>
                <a:uFill>
                  <a:noFill/>
                </a:uFill>
                <a:hlinkClick r:id="rId10"/>
              </a:rPr>
              <a:t> </a:t>
            </a:r>
            <a:r>
              <a:rPr lang="en" sz="1100" u="sng">
                <a:solidFill>
                  <a:schemeClr val="hlink"/>
                </a:solidFill>
                <a:hlinkClick r:id="rId10"/>
              </a:rPr>
              <a:t>http://www.cdc.gov/foodborneburden/2011-foodborne-estimates.html</a:t>
            </a:r>
            <a:endParaRPr sz="1100">
              <a:solidFill>
                <a:srgbClr val="000000"/>
              </a:solidFill>
            </a:endParaRPr>
          </a:p>
          <a:p>
            <a:pPr marL="0" lvl="0" indent="0" algn="l" rtl="0">
              <a:lnSpc>
                <a:spcPct val="100000"/>
              </a:lnSpc>
              <a:spcBef>
                <a:spcPts val="800"/>
              </a:spcBef>
              <a:spcAft>
                <a:spcPts val="1600"/>
              </a:spcAft>
              <a:buNone/>
            </a:pPr>
            <a:endParaRPr sz="800">
              <a:latin typeface="Times New Roman"/>
              <a:ea typeface="Times New Roman"/>
              <a:cs typeface="Times New Roman"/>
              <a:sym typeface="Times New Roman"/>
            </a:endParaRPr>
          </a:p>
        </p:txBody>
      </p:sp>
    </p:spTree>
  </p:cSld>
  <p:clrMapOvr>
    <a:masterClrMapping/>
  </p:clrMapOvr>
</p:sld>
</file>

<file path=ppt/theme/theme1.xml><?xml version="1.0" encoding="utf-8"?>
<a:theme xmlns:a="http://schemas.openxmlformats.org/drawingml/2006/main" name="Tropic">
  <a:themeElements>
    <a:clrScheme name="Tropic">
      <a:dk1>
        <a:srgbClr val="A1E8D9"/>
      </a:dk1>
      <a:lt1>
        <a:srgbClr val="FFFFFF"/>
      </a:lt1>
      <a:dk2>
        <a:srgbClr val="695D46"/>
      </a:dk2>
      <a:lt2>
        <a:srgbClr val="B3A77D"/>
      </a:lt2>
      <a:accent1>
        <a:srgbClr val="EF6C00"/>
      </a:accent1>
      <a:accent2>
        <a:srgbClr val="009668"/>
      </a:accent2>
      <a:accent3>
        <a:srgbClr val="4DB6AC"/>
      </a:accent3>
      <a:accent4>
        <a:srgbClr val="FF9800"/>
      </a:accent4>
      <a:accent5>
        <a:srgbClr val="CE93D8"/>
      </a:accent5>
      <a:accent6>
        <a:srgbClr val="EEFF41"/>
      </a:accent6>
      <a:hlink>
        <a:srgbClr val="CE93D8"/>
      </a:hlink>
      <a:folHlink>
        <a:srgbClr val="CE93D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1089</Words>
  <Application>Microsoft Macintosh PowerPoint</Application>
  <PresentationFormat>On-screen Show (16:9)</PresentationFormat>
  <Paragraphs>79</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PT Sans Narrow</vt:lpstr>
      <vt:lpstr>Open Sans</vt:lpstr>
      <vt:lpstr>Times New Roman</vt:lpstr>
      <vt:lpstr>Tropic</vt:lpstr>
      <vt:lpstr>Foodborne Pathogens</vt:lpstr>
      <vt:lpstr>PowerPoint Presentation</vt:lpstr>
      <vt:lpstr>Listeria Monocytogenes pathogen  causes bacterial infection, Listeriosis</vt:lpstr>
      <vt:lpstr>All lots of Vulto Creamery cheese recalled</vt:lpstr>
      <vt:lpstr>The SoyNut Butter Company Recall</vt:lpstr>
      <vt:lpstr>Production Facility Issues</vt:lpstr>
      <vt:lpstr> E. coli 0157:H7</vt:lpstr>
      <vt:lpstr>E. coli O157:H7 Outbreak Linked to Romaine Lettuce  </vt:lpstr>
      <vt:lpstr>Recalls?  </vt:lpstr>
      <vt:lpstr>The Investigation Continues </vt:lpstr>
      <vt:lpstr>Summary</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Foodborne Pathogens</dc:title>
  <cp:lastModifiedBy>amy buchanan</cp:lastModifiedBy>
  <cp:revision>2</cp:revision>
  <dcterms:modified xsi:type="dcterms:W3CDTF">2019-02-03T17:57:07Z</dcterms:modified>
</cp:coreProperties>
</file>